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4" r:id="rId8"/>
    <p:sldId id="266" r:id="rId9"/>
    <p:sldId id="268" r:id="rId10"/>
    <p:sldId id="269" r:id="rId11"/>
    <p:sldId id="271" r:id="rId12"/>
    <p:sldId id="273" r:id="rId13"/>
    <p:sldId id="272"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9"/>
    <p:restoredTop sz="94580"/>
  </p:normalViewPr>
  <p:slideViewPr>
    <p:cSldViewPr snapToGrid="0" snapToObjects="1">
      <p:cViewPr varScale="1">
        <p:scale>
          <a:sx n="162" d="100"/>
          <a:sy n="162" d="100"/>
        </p:scale>
        <p:origin x="1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Hi, I’m Jess and this summer I worked on the 9th floor of William James Hall with a postdoctoral fellow, Ella Striem-Amit. Together, we built what I’ll show you today. And it’s my hope that by the end of this presentation, you get a sense of our project and even more generally, some hidden ingenuity already embedded in common techniques of neuroimaging.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 this talk, I want to tell you about the first steps in this long term project. I want to tell you about the first segment of this project, namely, a 9.2 week 9-to-5 segment of this project. My segment of this project and my exploration this summer falls under the umbrella term: preprocessing.</a:t>
            </a:r>
          </a:p>
          <a:p>
            <a:pPr lvl="0">
              <a:spcBef>
                <a:spcPts val="0"/>
              </a:spcBef>
              <a:buNone/>
            </a:pPr>
            <a:endParaRPr/>
          </a:p>
          <a:p>
            <a:pPr lvl="0">
              <a:spcBef>
                <a:spcPts val="0"/>
              </a:spcBef>
              <a:buNone/>
            </a:pPr>
            <a:r>
              <a:rPr lang="en"/>
              <a:t>In this talk, I want to tell you about how far I progressed in this project. Namely, I went into the summer wanting to find out which regions and networks contributed to V1 activity. And to some degree, I did that. There’s more to do and  I’ll show you what I found a couple minutes down the line. But along the way, I stumbled upon some real ingenuity in neuroscience. And today, I’d like to share with you some of this ingenuity. And how this project and this research is accelerated by our standing on the shoulders of ingenius giants! Something that these giants created … is called preprocessing.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Preprocessing is a pipeline of steps to prepare MRI data for biologically meaningful signal extraction. Preprocessing enables a researcher to go from raw imaging data to meaningful/ usable/ less confounded measurements of activity over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&lt;&gt;</a:t>
            </a:r>
          </a:p>
          <a:p>
            <a:pPr lvl="0">
              <a:spcBef>
                <a:spcPts val="0"/>
              </a:spcBef>
              <a:buNone/>
            </a:pPr>
            <a:endParaRPr/>
          </a:p>
          <a:p>
            <a:pPr lvl="0" rtl="0">
              <a:spcBef>
                <a:spcPts val="0"/>
              </a:spcBef>
              <a:buNone/>
            </a:pPr>
            <a:r>
              <a:rPr lang="en"/>
              <a:t>I want to send the message that even for this simple task of tracking V1 activity over time, there is genius and ingenuity that went into the design of preprocessing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Before preprocessing begins, we start with scans fresh off the press. Namely, for each subject, we acquired both structural and functional scans. Both scans consist of 2D images of the brain. Structural MRI indicates static anatomical information while functional MRI indicates dynamic physiological information. Structural MRI measures sagittal cross sections of the brain. A structural MRI scan is made up of these 192 slices of the brain. In contrast, functional MRI is indicative of dynamic activity over time. Thus, in our scans, ever two seconds, we took a snapshot of the entire brain - laid out one slice at a time across a DICOM. A full functional scan is a series of 240 snapshots of the entire brain, allowing us to track the entire brain over the course of all the snapshots. At two seconds per snapshot, the fMRI examines 8 minutes of activity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&lt;There are of differences between brain scans and meaningful brain activity --- so I’d like to share with you three hurdles in signal extraction and three ways that modern preprocessing resolves these hurdles&gt;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scanner measures information that isn’t brain actiivty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http://</a:t>
            </a:r>
            <a:r>
              <a:rPr lang="en" dirty="0" err="1"/>
              <a:t>bmedesign.engr.wisc.edu</a:t>
            </a:r>
            <a:r>
              <a:rPr lang="en" dirty="0"/>
              <a:t>/projects/file/?</a:t>
            </a:r>
            <a:r>
              <a:rPr lang="en" dirty="0" smtClean="0"/>
              <a:t>fid=2317</a:t>
            </a:r>
            <a:endParaRPr lang="en-US" dirty="0" smtClean="0"/>
          </a:p>
          <a:p>
            <a:pPr lvl="0" rtl="0">
              <a:spcBef>
                <a:spcPts val="0"/>
              </a:spcBef>
              <a:buNone/>
            </a:pPr>
            <a:endParaRPr lang="en-US" dirty="0" smtClean="0"/>
          </a:p>
          <a:p>
            <a:pPr lvl="0" rtl="0">
              <a:spcBef>
                <a:spcPts val="0"/>
              </a:spcBef>
              <a:buNone/>
            </a:pPr>
            <a:r>
              <a:rPr lang="en-US" dirty="0" smtClean="0"/>
              <a:t>So we can get a sense of other physiology in the CSF and regress that from raw activity of brain regions</a:t>
            </a: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Let’s start with some day to day context.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this talk, I want to tell you about the first steps in this long term project. I want to tell you about the first segment of this project, namely, a 9.2 week 9-to-5 segment of this project. My segment of this project and my exploration this summer falls under the umbrella term: preprocessing.</a:t>
            </a:r>
          </a:p>
          <a:p>
            <a:pPr lvl="0" rtl="0">
              <a:spcBef>
                <a:spcPts val="0"/>
              </a:spcBef>
              <a:buNone/>
            </a:pPr>
            <a:endParaRPr/>
          </a:p>
          <a:p>
            <a:pPr lvl="0" rtl="0">
              <a:spcBef>
                <a:spcPts val="0"/>
              </a:spcBef>
              <a:buNone/>
            </a:pPr>
            <a:r>
              <a:rPr lang="en"/>
              <a:t>In this talk, I want to tell you about how far I progressed in this project. Namely, I went into the summer wanting to find out which regions and networks contributed to V1 activity. And to some degree, I did that. There’s more to do and  I’ll show you what I found a couple minutes down the line. But along the way, I stumbled upon some real ingenuity in neuroscience. And today, I’d like to share with you some of this ingenuity. And how this project and this research is accelerated by our standing on the shoulders of ingenius giants! Something that these giants created … is called preprocessing.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highlight>
                  <a:srgbClr val="FF9900"/>
                </a:highlight>
              </a:rPr>
              <a:t>I was physically moving brain scan files onto this computer, writing scripts, designing commands, looking through program documentation, and overall, </a:t>
            </a:r>
            <a:r>
              <a:rPr lang="en" b="1">
                <a:highlight>
                  <a:srgbClr val="FF9900"/>
                </a:highlight>
              </a:rPr>
              <a:t>trying to use the power computer science and strategic/ informed neuroimaging design to get brain scans from a raw image format to a usable form. I wanted to be able to look at a matrix of the entire brain and be able to pull up the brain activity of each brain region over time</a:t>
            </a:r>
            <a:r>
              <a:rPr lang="en">
                <a:highlight>
                  <a:srgbClr val="FF9900"/>
                </a:highlight>
              </a:rPr>
              <a:t> … but we’ll get there and meet some of the problems that all applied computer scientists face! … so even if you’re not a neuroscience person, alas, I have insights for you too.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highlight>
                  <a:srgbClr val="FF9900"/>
                </a:highlight>
              </a:rPr>
              <a:t>I was physically moving brain scan files onto this computer, writing scripts, designing commands, looking through program documentation, and overall, </a:t>
            </a:r>
            <a:r>
              <a:rPr lang="en" b="1">
                <a:highlight>
                  <a:srgbClr val="FF9900"/>
                </a:highlight>
              </a:rPr>
              <a:t>trying to use the power computer science and strategic/ informed neuroimaging design to get brain scans from a raw image format to a usable form. I wanted to be able to look at a matrix of the entire brain and be able to pull up the brain activity of each brain region over time</a:t>
            </a:r>
            <a:r>
              <a:rPr lang="en">
                <a:highlight>
                  <a:srgbClr val="FF9900"/>
                </a:highlight>
              </a:rPr>
              <a:t> … but we’ll get there and meet some of the problems that all applied computer scientists face! … so even if you’re not a neuroscience person, alas, I have insights for you too.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highlight>
                  <a:srgbClr val="FF9900"/>
                </a:highlight>
              </a:rPr>
              <a:t>I was physically moving brain scan files onto this computer, writing scripts, designing commands, looking through program documentation, and overall, </a:t>
            </a:r>
            <a:r>
              <a:rPr lang="en" b="1">
                <a:highlight>
                  <a:srgbClr val="FF9900"/>
                </a:highlight>
              </a:rPr>
              <a:t>trying to use the power computer science and strategic/ informed neuroimaging design to get brain scans from a raw image format to a usable form. I wanted to be able to look at a matrix of the entire brain and be able to pull up the brain activity of each brain region over time</a:t>
            </a:r>
            <a:r>
              <a:rPr lang="en">
                <a:highlight>
                  <a:srgbClr val="FF9900"/>
                </a:highlight>
              </a:rPr>
              <a:t> … but we’ll get there and meet some of the problems that all applied computer scientists face! … so even if you’re not a neuroscience person, alas, I have insights for you too.</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highlight>
                  <a:srgbClr val="FF9900"/>
                </a:highlight>
              </a:rPr>
              <a:t>I was physically moving brain scan files onto this computer, writing scripts, designing commands, looking through program documentation, and overall, </a:t>
            </a:r>
            <a:r>
              <a:rPr lang="en" b="1">
                <a:highlight>
                  <a:srgbClr val="FF9900"/>
                </a:highlight>
              </a:rPr>
              <a:t>trying to use the power computer science and strategic/ informed neuroimaging design to get brain scans from a raw image format to a usable form. I wanted to be able to look at a matrix of the entire brain and be able to pull up the brain activity of each brain region over time</a:t>
            </a:r>
            <a:r>
              <a:rPr lang="en">
                <a:highlight>
                  <a:srgbClr val="FF9900"/>
                </a:highlight>
              </a:rPr>
              <a:t> … but we’ll get there and meet some of the problems that all applied computer scientists face! … so even if you’re not a neuroscience person, alas, I have insights for you too.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highlight>
                  <a:srgbClr val="FF9900"/>
                </a:highlight>
              </a:rPr>
              <a:t>I was physically moving brain scan files onto this computer, writing scripts, designing commands, looking through program documentation, and overall, </a:t>
            </a:r>
            <a:r>
              <a:rPr lang="en" b="1">
                <a:highlight>
                  <a:srgbClr val="FF9900"/>
                </a:highlight>
              </a:rPr>
              <a:t>trying to use the power computer science and strategic/ informed neuroimaging design to get brain scans from a raw image format to a usable form. I wanted to be able to look at a matrix of the entire brain and be able to pull up the brain activity of each brain region over time</a:t>
            </a:r>
            <a:r>
              <a:rPr lang="en">
                <a:highlight>
                  <a:srgbClr val="FF9900"/>
                </a:highlight>
              </a:rPr>
              <a:t> … but we’ll get there and meet some of the problems that all applied computer scientists face! … so even if you’re not a neuroscience person, alas, I have insights for you too.</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 name="Shape 5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http://imedicalcenter.blogspot.co.id/</a:t>
            </a:r>
          </a:p>
          <a:p>
            <a:pPr lvl="0" rtl="0">
              <a:spcBef>
                <a:spcPts val="0"/>
              </a:spcBef>
              <a:buNone/>
            </a:pPr>
            <a:r>
              <a:rPr lang="en"/>
              <a:t>Cipollini, 2015: https://neuwritesd.org/2015/10/22/deep-neural-networks-help-us-read-your-mind/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3" name="Shape 5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this talk, I want to tell you about the first steps in this long term project. I want to tell you about the first segment of this project, namely, a 9.2 week 9-to-5 segment of this project. My segment of this project and my exploration this summer falls under the umbrella term: preprocessing.</a:t>
            </a:r>
          </a:p>
          <a:p>
            <a:pPr lvl="0" rtl="0">
              <a:spcBef>
                <a:spcPts val="0"/>
              </a:spcBef>
              <a:buNone/>
            </a:pPr>
            <a:endParaRPr/>
          </a:p>
          <a:p>
            <a:pPr lvl="0" rtl="0">
              <a:spcBef>
                <a:spcPts val="0"/>
              </a:spcBef>
              <a:buNone/>
            </a:pPr>
            <a:r>
              <a:rPr lang="en"/>
              <a:t>In this talk, I want to tell you about how far I progressed in this project. Namely, I went into the summer wanting to find out which regions and networks contributed to V1 activity. And to some degree, I did that. There’s more to do and  I’ll show you what I found a couple minutes down the line. But along the way, I stumbled upon some real ingenuity in neuroscience. And today, I’d like to share with you some of this ingenuity. And how this project and this research is accelerated by our standing on the shoulders of ingenius giants! Something that these giants created … is called preprocessing.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8" name="Shape 5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6" name="Shape 6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Blindness is one change that challenges and deepens our understanding visual networks</a:t>
            </a:r>
          </a:p>
          <a:p>
            <a:pPr lvl="0">
              <a:spcBef>
                <a:spcPts val="0"/>
              </a:spcBef>
              <a:buNone/>
            </a:pPr>
            <a:r>
              <a:rPr lang="en"/>
              <a:t>Open question in the field to dig deeper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 focus on one brain state, one visual hub, and one subject population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MNI305 - brain structure defined by anatomical landmarks, averaged across 305 subjects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rot="5400000">
            <a:off x="7500300" y="504"/>
            <a:ext cx="1643700" cy="1643700"/>
          </a:xfrm>
          <a:prstGeom prst="diagStripe">
            <a:avLst>
              <a:gd name="adj" fmla="val 0"/>
            </a:avLst>
          </a:prstGeom>
          <a:solidFill>
            <a:schemeClr val="lt1">
              <a:alpha val="3030"/>
            </a:schemeClr>
          </a:solidFill>
          <a:ln>
            <a:noFill/>
          </a:ln>
        </p:spPr>
        <p:txBody>
          <a:bodyPr lIns="91425" tIns="91425" rIns="91425" bIns="91425" anchor="ctr" anchorCtr="0">
            <a:noAutofit/>
          </a:bodyPr>
          <a:lstStyle/>
          <a:p>
            <a:pPr lvl="0">
              <a:spcBef>
                <a:spcPts val="0"/>
              </a:spcBef>
              <a:buNone/>
            </a:pPr>
            <a:endParaRPr/>
          </a:p>
        </p:txBody>
      </p:sp>
      <p:grpSp>
        <p:nvGrpSpPr>
          <p:cNvPr id="11" name="Shape 11"/>
          <p:cNvGrpSpPr/>
          <p:nvPr/>
        </p:nvGrpSpPr>
        <p:grpSpPr>
          <a:xfrm>
            <a:off x="0" y="490"/>
            <a:ext cx="5153704" cy="5134399"/>
            <a:chOff x="0" y="75"/>
            <a:chExt cx="5153704" cy="5152950"/>
          </a:xfrm>
        </p:grpSpPr>
        <p:sp>
          <p:nvSpPr>
            <p:cNvPr id="12" name="Shape 12"/>
            <p:cNvSpPr/>
            <p:nvPr/>
          </p:nvSpPr>
          <p:spPr>
            <a:xfrm rot="-5400000">
              <a:off x="454" y="-225"/>
              <a:ext cx="5152800" cy="5153700"/>
            </a:xfrm>
            <a:prstGeom prst="diagStripe">
              <a:avLst>
                <a:gd name="adj" fmla="val 50000"/>
              </a:avLst>
            </a:prstGeom>
            <a:solidFill>
              <a:schemeClr val="lt1">
                <a:alpha val="3030"/>
              </a:schemeClr>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flipH="1">
              <a:off x="652821" y="590034"/>
              <a:ext cx="2300100" cy="2299800"/>
            </a:xfrm>
            <a:prstGeom prst="diagStripe">
              <a:avLst>
                <a:gd name="adj"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lIns="91425" tIns="91425" rIns="91425" bIns="91425" anchor="t" anchorCtr="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lIns="91425" tIns="91425" rIns="91425" bIns="91425" anchor="t" anchorCtr="0"/>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a:endParaRPr/>
          </a:p>
        </p:txBody>
      </p:sp>
      <p:sp>
        <p:nvSpPr>
          <p:cNvPr id="18" name="Shape 1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4"/>
            <a:chOff x="4406400" y="0"/>
            <a:chExt cx="4737600" cy="5143064"/>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lIns="91425" tIns="91425" rIns="91425" bIns="91425" anchor="ctr" anchorCtr="0">
              <a:noAutofit/>
            </a:bodyPr>
            <a:lstStyle/>
            <a:p>
              <a:pPr lvl="0">
                <a:spcBef>
                  <a:spcPts val="0"/>
                </a:spcBef>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10" name="Shape 110"/>
            <p:cNvSpPr/>
            <p:nvPr/>
          </p:nvSpPr>
          <p:spPr>
            <a:xfrm flipH="1">
              <a:off x="5849857" y="1443955"/>
              <a:ext cx="808800" cy="808799"/>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11" name="Shape 111"/>
            <p:cNvSpPr/>
            <p:nvPr/>
          </p:nvSpPr>
          <p:spPr>
            <a:xfrm rot="-5400000">
              <a:off x="5987080" y="2469465"/>
              <a:ext cx="808800" cy="808799"/>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flipH="1">
              <a:off x="6222114" y="2676952"/>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13" name="Shape 113"/>
            <p:cNvSpPr/>
            <p:nvPr/>
          </p:nvSpPr>
          <p:spPr>
            <a:xfrm rot="-5400000">
              <a:off x="6675341" y="1862017"/>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15" name="Shape 115"/>
            <p:cNvSpPr/>
            <p:nvPr/>
          </p:nvSpPr>
          <p:spPr>
            <a:xfrm rot="-5400000">
              <a:off x="6861140" y="2477810"/>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rot="-5400000">
              <a:off x="7047599" y="3095014"/>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flipH="1">
              <a:off x="7276649" y="3302501"/>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22" name="Shape 122"/>
            <p:cNvSpPr/>
            <p:nvPr/>
          </p:nvSpPr>
          <p:spPr>
            <a:xfrm rot="-5400000">
              <a:off x="8102490" y="3718472"/>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23" name="Shape 123"/>
            <p:cNvSpPr/>
            <p:nvPr/>
          </p:nvSpPr>
          <p:spPr>
            <a:xfrm flipH="1">
              <a:off x="8334532" y="3925960"/>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124" name="Shape 124"/>
            <p:cNvSpPr/>
            <p:nvPr/>
          </p:nvSpPr>
          <p:spPr>
            <a:xfrm rot="-5400000">
              <a:off x="8288289" y="4334264"/>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grpSp>
      <p:sp>
        <p:nvSpPr>
          <p:cNvPr id="125" name="Shape 125"/>
          <p:cNvSpPr txBox="1">
            <a:spLocks noGrp="1"/>
          </p:cNvSpPr>
          <p:nvPr>
            <p:ph type="title"/>
          </p:nvPr>
        </p:nvSpPr>
        <p:spPr>
          <a:xfrm>
            <a:off x="823850" y="1284675"/>
            <a:ext cx="4776000" cy="1300800"/>
          </a:xfrm>
          <a:prstGeom prst="rect">
            <a:avLst/>
          </a:prstGeom>
        </p:spPr>
        <p:txBody>
          <a:bodyPr lIns="91425" tIns="91425" rIns="91425" bIns="91425" anchor="t" anchorCtr="0"/>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a:endParaRPr/>
          </a:p>
        </p:txBody>
      </p:sp>
      <p:sp>
        <p:nvSpPr>
          <p:cNvPr id="126" name="Shape 126"/>
          <p:cNvSpPr txBox="1">
            <a:spLocks noGrp="1"/>
          </p:cNvSpPr>
          <p:nvPr>
            <p:ph type="body" idx="1"/>
          </p:nvPr>
        </p:nvSpPr>
        <p:spPr>
          <a:xfrm>
            <a:off x="823850" y="2643124"/>
            <a:ext cx="4776000" cy="1218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27" name="Shape 1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4"/>
            <a:chOff x="4406400" y="0"/>
            <a:chExt cx="4737600" cy="5143064"/>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flipH="1">
              <a:off x="5849857" y="1443955"/>
              <a:ext cx="808800" cy="808799"/>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rot="-5400000">
              <a:off x="5987080" y="2469465"/>
              <a:ext cx="808800" cy="808799"/>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flipH="1">
              <a:off x="6222114" y="2676952"/>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rot="-5400000">
              <a:off x="6675341" y="1862017"/>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9" name="Shape 29"/>
            <p:cNvSpPr/>
            <p:nvPr/>
          </p:nvSpPr>
          <p:spPr>
            <a:xfrm rot="-5400000">
              <a:off x="6861140" y="2477810"/>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rot="-5400000">
              <a:off x="7047599" y="3095014"/>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flipH="1">
              <a:off x="7276649" y="3302501"/>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5400000">
              <a:off x="8102490" y="3718472"/>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37" name="Shape 37"/>
            <p:cNvSpPr/>
            <p:nvPr/>
          </p:nvSpPr>
          <p:spPr>
            <a:xfrm flipH="1">
              <a:off x="8334532" y="3925960"/>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8288289" y="4334264"/>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flipH="1">
              <a:off x="229050" y="588488"/>
              <a:ext cx="808800" cy="808800"/>
            </a:xfrm>
            <a:prstGeom prst="diagStripe">
              <a:avLst>
                <a:gd name="adj"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lIns="91425" tIns="91425" rIns="91425" bIns="91425" anchor="t"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flipH="1">
              <a:off x="229050" y="588488"/>
              <a:ext cx="808800" cy="808800"/>
            </a:xfrm>
            <a:prstGeom prst="diagStripe">
              <a:avLst>
                <a:gd name="adj"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lIns="91425" tIns="91425" rIns="91425" bIns="91425" anchor="t"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5" name="Shape 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flipH="1">
              <a:off x="229050" y="588488"/>
              <a:ext cx="808800" cy="808800"/>
            </a:xfrm>
            <a:prstGeom prst="diagStripe">
              <a:avLst>
                <a:gd name="adj"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lIns="91425" tIns="91425" rIns="91425" bIns="91425" anchor="t"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flipH="1">
              <a:off x="229050" y="588488"/>
              <a:ext cx="808800" cy="808800"/>
            </a:xfrm>
            <a:prstGeom prst="diagStripe">
              <a:avLst>
                <a:gd name="adj"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lIns="91425" tIns="91425" rIns="91425" bIns="91425" anchor="t"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8" name="Shape 6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flipH="1">
              <a:off x="5849857" y="1444077"/>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rot="-5400000">
              <a:off x="5987080" y="2469742"/>
              <a:ext cx="808800" cy="808799"/>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flipH="1">
              <a:off x="6222114" y="2677178"/>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5400000">
              <a:off x="6675341" y="1862243"/>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rot="-5400000">
              <a:off x="6861140" y="2478088"/>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80" name="Shape 80"/>
            <p:cNvSpPr/>
            <p:nvPr/>
          </p:nvSpPr>
          <p:spPr>
            <a:xfrm flipH="1">
              <a:off x="7965266" y="2693191"/>
              <a:ext cx="808800" cy="808799"/>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flipH="1">
              <a:off x="8145082" y="3309035"/>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82" name="Shape 82"/>
            <p:cNvSpPr/>
            <p:nvPr/>
          </p:nvSpPr>
          <p:spPr>
            <a:xfrm rot="-5400000">
              <a:off x="7047599" y="3095344"/>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rot="-5400000">
              <a:off x="8102490" y="3718855"/>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flipH="1">
              <a:off x="8334532" y="3926292"/>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rot="-5400000">
              <a:off x="8288289" y="4334700"/>
              <a:ext cx="808800" cy="808800"/>
            </a:xfrm>
            <a:prstGeom prst="diagStripe">
              <a:avLst>
                <a:gd name="adj" fmla="val 50000"/>
              </a:avLst>
            </a:prstGeom>
            <a:solidFill>
              <a:schemeClr val="lt1">
                <a:alpha val="7310"/>
              </a:schemeClr>
            </a:solidFill>
            <a:ln>
              <a:noFill/>
            </a:ln>
          </p:spPr>
          <p:txBody>
            <a:bodyPr lIns="91425" tIns="91425" rIns="91425" bIns="91425" anchor="ctr" anchorCtr="0">
              <a:noAutofit/>
            </a:bodyPr>
            <a:lstStyle/>
            <a:p>
              <a:pPr lvl="0">
                <a:spcBef>
                  <a:spcPts val="0"/>
                </a:spcBef>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0" name="Shape 9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flipH="1">
              <a:off x="229050" y="588488"/>
              <a:ext cx="808800" cy="808800"/>
            </a:xfrm>
            <a:prstGeom prst="diagStripe">
              <a:avLst>
                <a:gd name="adj"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lIns="91425" tIns="91425" rIns="91425" bIns="91425" anchor="t"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lIns="91425" tIns="91425" rIns="91425" bIns="91425" anchor="t" anchorCtr="0"/>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8" name="Shape 9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99"/>
        <p:cNvGrpSpPr/>
        <p:nvPr/>
      </p:nvGrpSpPr>
      <p:grpSpPr>
        <a:xfrm>
          <a:off x="0" y="0"/>
          <a:ext cx="0" cy="0"/>
          <a:chOff x="0" y="0"/>
          <a:chExt cx="0" cy="0"/>
        </a:xfrm>
      </p:grpSpPr>
      <p:grpSp>
        <p:nvGrpSpPr>
          <p:cNvPr id="100" name="Shape 100"/>
          <p:cNvGrpSpPr/>
          <p:nvPr/>
        </p:nvGrpSpPr>
        <p:grpSpPr>
          <a:xfrm>
            <a:off x="0" y="4128571"/>
            <a:ext cx="698925" cy="684657"/>
            <a:chOff x="0" y="3785671"/>
            <a:chExt cx="698925" cy="684657"/>
          </a:xfrm>
        </p:grpSpPr>
        <p:sp>
          <p:nvSpPr>
            <p:cNvPr id="101" name="Shape 101"/>
            <p:cNvSpPr/>
            <p:nvPr/>
          </p:nvSpPr>
          <p:spPr>
            <a:xfrm rot="-5400000">
              <a:off x="0" y="3785671"/>
              <a:ext cx="544800" cy="544800"/>
            </a:xfrm>
            <a:prstGeom prst="diagStripe">
              <a:avLst>
                <a:gd name="adj" fmla="val 50000"/>
              </a:avLst>
            </a:prstGeom>
            <a:solidFill>
              <a:schemeClr val="lt1">
                <a:alpha val="9620"/>
              </a:schemeClr>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flipH="1">
              <a:off x="154125" y="3925528"/>
              <a:ext cx="544800" cy="544800"/>
            </a:xfrm>
            <a:prstGeom prst="diagStripe">
              <a:avLst>
                <a:gd name="adj" fmla="val 50000"/>
              </a:avLst>
            </a:prstGeom>
            <a:solidFill>
              <a:schemeClr val="lt1">
                <a:alpha val="9620"/>
              </a:schemeClr>
            </a:solidFill>
            <a:ln>
              <a:noFill/>
            </a:ln>
          </p:spPr>
          <p:txBody>
            <a:bodyPr lIns="91425" tIns="91425" rIns="91425" bIns="91425" anchor="ctr" anchorCtr="0">
              <a:noAutofit/>
            </a:bodyPr>
            <a:lstStyle/>
            <a:p>
              <a:pPr lvl="0">
                <a:spcBef>
                  <a:spcPts val="0"/>
                </a:spcBef>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104" name="Shape 10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lt1"/>
              </a:buClr>
              <a:buSzPct val="1000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1"/>
              </a:buClr>
              <a:buSzPct val="1000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1"/>
                </a:solidFill>
                <a:latin typeface="Lato"/>
                <a:ea typeface="Lato"/>
                <a:cs typeface="Lato"/>
                <a:sym typeface="Lato"/>
              </a:rPr>
              <a:t>‹#›</a:t>
            </a:fld>
            <a:endParaRPr lang="en" sz="1000">
              <a:solidFill>
                <a:schemeClr val="l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13.png"/><Relationship Id="rId8" Type="http://schemas.openxmlformats.org/officeDocument/2006/relationships/image" Target="../media/image10.png"/><Relationship Id="rId9"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6.tiff"/></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3537150" y="1578400"/>
            <a:ext cx="5017500" cy="1578900"/>
          </a:xfrm>
          <a:prstGeom prst="rect">
            <a:avLst/>
          </a:prstGeom>
        </p:spPr>
        <p:txBody>
          <a:bodyPr lIns="91425" tIns="91425" rIns="91425" bIns="91425" anchor="t" anchorCtr="0">
            <a:noAutofit/>
          </a:bodyPr>
          <a:lstStyle/>
          <a:p>
            <a:pPr lvl="0">
              <a:spcBef>
                <a:spcPts val="0"/>
              </a:spcBef>
              <a:buNone/>
            </a:pPr>
            <a:r>
              <a:rPr lang="en" sz="3000">
                <a:solidFill>
                  <a:srgbClr val="000000"/>
                </a:solidFill>
              </a:rPr>
              <a:t>Theory vs. Implementation: Altered Functional Connectivity of the Blind Primary Visual Cortex</a:t>
            </a:r>
          </a:p>
        </p:txBody>
      </p:sp>
      <p:sp>
        <p:nvSpPr>
          <p:cNvPr id="135" name="Shape 135"/>
          <p:cNvSpPr txBox="1">
            <a:spLocks noGrp="1"/>
          </p:cNvSpPr>
          <p:nvPr>
            <p:ph type="subTitle" idx="1"/>
          </p:nvPr>
        </p:nvSpPr>
        <p:spPr>
          <a:xfrm>
            <a:off x="5083950" y="3924925"/>
            <a:ext cx="3470700" cy="945000"/>
          </a:xfrm>
          <a:prstGeom prst="rect">
            <a:avLst/>
          </a:prstGeom>
        </p:spPr>
        <p:txBody>
          <a:bodyPr lIns="91425" tIns="91425" rIns="91425" bIns="91425" anchor="t" anchorCtr="0">
            <a:noAutofit/>
          </a:bodyPr>
          <a:lstStyle/>
          <a:p>
            <a:pPr lvl="0">
              <a:spcBef>
                <a:spcPts val="0"/>
              </a:spcBef>
              <a:buNone/>
            </a:pPr>
            <a:r>
              <a:rPr lang="en">
                <a:solidFill>
                  <a:srgbClr val="000000"/>
                </a:solidFill>
              </a:rPr>
              <a:t>Jessica Huang</a:t>
            </a:r>
          </a:p>
          <a:p>
            <a:pPr lvl="0">
              <a:spcBef>
                <a:spcPts val="0"/>
              </a:spcBef>
              <a:buNone/>
            </a:pPr>
            <a:r>
              <a:rPr lang="en">
                <a:solidFill>
                  <a:srgbClr val="000000"/>
                </a:solidFill>
              </a:rPr>
              <a:t>Harvard Class of 2020</a:t>
            </a:r>
          </a:p>
          <a:p>
            <a:pPr lvl="0">
              <a:spcBef>
                <a:spcPts val="0"/>
              </a:spcBef>
              <a:buNone/>
            </a:pPr>
            <a:r>
              <a:rPr lang="en">
                <a:solidFill>
                  <a:srgbClr val="000000"/>
                </a:solidFill>
              </a:rPr>
              <a:t>Ella Striem-Amit, Postdoctoral Fellow, Harvard Department of Psychology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823850" y="1340075"/>
            <a:ext cx="4587000" cy="1148700"/>
          </a:xfrm>
          <a:prstGeom prst="rect">
            <a:avLst/>
          </a:prstGeom>
        </p:spPr>
        <p:txBody>
          <a:bodyPr lIns="91425" tIns="91425" rIns="91425" bIns="91425" anchor="ctr" anchorCtr="0">
            <a:noAutofit/>
          </a:bodyPr>
          <a:lstStyle/>
          <a:p>
            <a:pPr lvl="0">
              <a:spcBef>
                <a:spcPts val="0"/>
              </a:spcBef>
              <a:buNone/>
            </a:pPr>
            <a:r>
              <a:rPr lang="en">
                <a:solidFill>
                  <a:srgbClr val="000000"/>
                </a:solidFill>
              </a:rPr>
              <a:t>Theory: An Overview of Preprocessing</a:t>
            </a:r>
          </a:p>
        </p:txBody>
      </p:sp>
      <p:pic>
        <p:nvPicPr>
          <p:cNvPr id="266" name="Shape 266"/>
          <p:cNvPicPr preferRelativeResize="0"/>
          <p:nvPr/>
        </p:nvPicPr>
        <p:blipFill>
          <a:blip r:embed="rId3">
            <a:alphaModFix/>
          </a:blip>
          <a:stretch>
            <a:fillRect/>
          </a:stretch>
        </p:blipFill>
        <p:spPr>
          <a:xfrm>
            <a:off x="896325" y="2685100"/>
            <a:ext cx="1813249" cy="1863625"/>
          </a:xfrm>
          <a:prstGeom prst="rect">
            <a:avLst/>
          </a:prstGeom>
          <a:noFill/>
          <a:ln>
            <a:noFill/>
          </a:ln>
        </p:spPr>
      </p:pic>
      <p:pic>
        <p:nvPicPr>
          <p:cNvPr id="267" name="Shape 267"/>
          <p:cNvPicPr preferRelativeResize="0"/>
          <p:nvPr/>
        </p:nvPicPr>
        <p:blipFill>
          <a:blip r:embed="rId4">
            <a:alphaModFix/>
          </a:blip>
          <a:stretch>
            <a:fillRect/>
          </a:stretch>
        </p:blipFill>
        <p:spPr>
          <a:xfrm>
            <a:off x="2959525" y="2685100"/>
            <a:ext cx="1495501" cy="1863624"/>
          </a:xfrm>
          <a:prstGeom prst="rect">
            <a:avLst/>
          </a:prstGeom>
          <a:noFill/>
          <a:ln>
            <a:noFill/>
          </a:ln>
        </p:spPr>
      </p:pic>
      <p:pic>
        <p:nvPicPr>
          <p:cNvPr id="268" name="Shape 268"/>
          <p:cNvPicPr preferRelativeResize="0"/>
          <p:nvPr/>
        </p:nvPicPr>
        <p:blipFill>
          <a:blip r:embed="rId5">
            <a:alphaModFix/>
          </a:blip>
          <a:stretch>
            <a:fillRect/>
          </a:stretch>
        </p:blipFill>
        <p:spPr>
          <a:xfrm>
            <a:off x="4704975" y="2685100"/>
            <a:ext cx="1514201" cy="1863625"/>
          </a:xfrm>
          <a:prstGeom prst="rect">
            <a:avLst/>
          </a:prstGeom>
          <a:noFill/>
          <a:ln>
            <a:noFill/>
          </a:ln>
        </p:spPr>
      </p:pic>
      <p:cxnSp>
        <p:nvCxnSpPr>
          <p:cNvPr id="269" name="Shape 269"/>
          <p:cNvCxnSpPr>
            <a:stCxn id="266" idx="3"/>
            <a:endCxn id="267" idx="1"/>
          </p:cNvCxnSpPr>
          <p:nvPr/>
        </p:nvCxnSpPr>
        <p:spPr>
          <a:xfrm>
            <a:off x="2709574" y="3616912"/>
            <a:ext cx="249900" cy="0"/>
          </a:xfrm>
          <a:prstGeom prst="straightConnector1">
            <a:avLst/>
          </a:prstGeom>
          <a:noFill/>
          <a:ln w="9525" cap="flat" cmpd="sng">
            <a:solidFill>
              <a:srgbClr val="000000"/>
            </a:solidFill>
            <a:prstDash val="solid"/>
            <a:round/>
            <a:headEnd type="none" w="lg" len="lg"/>
            <a:tailEnd type="triangle" w="lg" len="lg"/>
          </a:ln>
        </p:spPr>
      </p:cxnSp>
      <p:cxnSp>
        <p:nvCxnSpPr>
          <p:cNvPr id="270" name="Shape 270"/>
          <p:cNvCxnSpPr/>
          <p:nvPr/>
        </p:nvCxnSpPr>
        <p:spPr>
          <a:xfrm>
            <a:off x="4447049" y="3616912"/>
            <a:ext cx="249900" cy="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What is preprocessing?</a:t>
            </a:r>
          </a:p>
        </p:txBody>
      </p:sp>
      <p:sp>
        <p:nvSpPr>
          <p:cNvPr id="283" name="Shape 283"/>
          <p:cNvSpPr txBox="1"/>
          <p:nvPr/>
        </p:nvSpPr>
        <p:spPr>
          <a:xfrm>
            <a:off x="3790500" y="877175"/>
            <a:ext cx="2052900" cy="3480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latin typeface="Lato"/>
                <a:ea typeface="Lato"/>
                <a:cs typeface="Lato"/>
                <a:sym typeface="Lato"/>
              </a:rPr>
              <a:t>Project Overview: Initial Step</a:t>
            </a:r>
          </a:p>
        </p:txBody>
      </p:sp>
      <p:pic>
        <p:nvPicPr>
          <p:cNvPr id="284" name="Shape 284"/>
          <p:cNvPicPr preferRelativeResize="0"/>
          <p:nvPr/>
        </p:nvPicPr>
        <p:blipFill>
          <a:blip r:embed="rId3">
            <a:alphaModFix/>
          </a:blip>
          <a:stretch>
            <a:fillRect/>
          </a:stretch>
        </p:blipFill>
        <p:spPr>
          <a:xfrm>
            <a:off x="1330800" y="1225175"/>
            <a:ext cx="6972300" cy="1552575"/>
          </a:xfrm>
          <a:prstGeom prst="rect">
            <a:avLst/>
          </a:prstGeom>
          <a:noFill/>
          <a:ln w="28575" cap="flat" cmpd="sng">
            <a:solidFill>
              <a:schemeClr val="dk2"/>
            </a:solidFill>
            <a:prstDash val="solid"/>
            <a:round/>
            <a:headEnd type="none" w="med" len="med"/>
            <a:tailEnd type="none" w="med" len="med"/>
          </a:ln>
        </p:spPr>
      </p:pic>
      <p:pic>
        <p:nvPicPr>
          <p:cNvPr id="285" name="Shape 285"/>
          <p:cNvPicPr preferRelativeResize="0"/>
          <p:nvPr/>
        </p:nvPicPr>
        <p:blipFill rotWithShape="1">
          <a:blip r:embed="rId4">
            <a:alphaModFix/>
          </a:blip>
          <a:srcRect l="28233"/>
          <a:stretch/>
        </p:blipFill>
        <p:spPr>
          <a:xfrm>
            <a:off x="3060249" y="2137125"/>
            <a:ext cx="730250" cy="1282825"/>
          </a:xfrm>
          <a:prstGeom prst="rect">
            <a:avLst/>
          </a:prstGeom>
          <a:noFill/>
          <a:ln>
            <a:noFill/>
          </a:ln>
        </p:spPr>
      </p:pic>
      <p:pic>
        <p:nvPicPr>
          <p:cNvPr id="286" name="Shape 286"/>
          <p:cNvPicPr preferRelativeResize="0"/>
          <p:nvPr/>
        </p:nvPicPr>
        <p:blipFill>
          <a:blip r:embed="rId5">
            <a:alphaModFix/>
          </a:blip>
          <a:stretch>
            <a:fillRect/>
          </a:stretch>
        </p:blipFill>
        <p:spPr>
          <a:xfrm>
            <a:off x="1495600" y="1069650"/>
            <a:ext cx="1813249" cy="1863625"/>
          </a:xfrm>
          <a:prstGeom prst="rect">
            <a:avLst/>
          </a:prstGeom>
          <a:noFill/>
          <a:ln>
            <a:noFill/>
          </a:ln>
        </p:spPr>
      </p:pic>
      <p:cxnSp>
        <p:nvCxnSpPr>
          <p:cNvPr id="287" name="Shape 287"/>
          <p:cNvCxnSpPr>
            <a:stCxn id="286" idx="3"/>
          </p:cNvCxnSpPr>
          <p:nvPr/>
        </p:nvCxnSpPr>
        <p:spPr>
          <a:xfrm>
            <a:off x="3308849" y="2001462"/>
            <a:ext cx="555300" cy="3000"/>
          </a:xfrm>
          <a:prstGeom prst="straightConnector1">
            <a:avLst/>
          </a:prstGeom>
          <a:noFill/>
          <a:ln w="9525" cap="flat" cmpd="sng">
            <a:solidFill>
              <a:srgbClr val="000000"/>
            </a:solidFill>
            <a:prstDash val="solid"/>
            <a:round/>
            <a:headEnd type="none" w="lg" len="lg"/>
            <a:tailEnd type="triangle" w="lg" len="lg"/>
          </a:ln>
        </p:spPr>
      </p:cxnSp>
      <p:sp>
        <p:nvSpPr>
          <p:cNvPr id="288" name="Shape 288"/>
          <p:cNvSpPr txBox="1">
            <a:spLocks noGrp="1"/>
          </p:cNvSpPr>
          <p:nvPr>
            <p:ph type="title"/>
          </p:nvPr>
        </p:nvSpPr>
        <p:spPr>
          <a:xfrm>
            <a:off x="611225" y="3139525"/>
            <a:ext cx="2405700" cy="678900"/>
          </a:xfrm>
          <a:prstGeom prst="rect">
            <a:avLst/>
          </a:prstGeom>
        </p:spPr>
        <p:txBody>
          <a:bodyPr lIns="91425" tIns="91425" rIns="91425" bIns="91425" anchor="t" anchorCtr="0">
            <a:noAutofit/>
          </a:bodyPr>
          <a:lstStyle/>
          <a:p>
            <a:pPr lvl="0" rtl="0">
              <a:spcBef>
                <a:spcPts val="0"/>
              </a:spcBef>
              <a:buNone/>
            </a:pPr>
            <a:r>
              <a:rPr lang="en">
                <a:solidFill>
                  <a:srgbClr val="000000"/>
                </a:solidFill>
              </a:rPr>
              <a:t>Preprocessing:</a:t>
            </a:r>
          </a:p>
        </p:txBody>
      </p:sp>
      <p:sp>
        <p:nvSpPr>
          <p:cNvPr id="289" name="Shape 289"/>
          <p:cNvSpPr txBox="1">
            <a:spLocks noGrp="1"/>
          </p:cNvSpPr>
          <p:nvPr>
            <p:ph type="body" idx="1"/>
          </p:nvPr>
        </p:nvSpPr>
        <p:spPr>
          <a:xfrm>
            <a:off x="723250" y="3667950"/>
            <a:ext cx="7861074" cy="1105500"/>
          </a:xfrm>
          <a:prstGeom prst="rect">
            <a:avLst/>
          </a:prstGeom>
        </p:spPr>
        <p:txBody>
          <a:bodyPr lIns="91425" tIns="91425" rIns="91425" bIns="91425" anchor="t" anchorCtr="0">
            <a:noAutofit/>
          </a:bodyPr>
          <a:lstStyle/>
          <a:p>
            <a:pPr marL="457200" lvl="0" indent="-228600" rtl="0">
              <a:lnSpc>
                <a:spcPct val="100000"/>
              </a:lnSpc>
              <a:spcBef>
                <a:spcPts val="0"/>
              </a:spcBef>
              <a:buClr>
                <a:srgbClr val="000000"/>
              </a:buClr>
            </a:pPr>
            <a:r>
              <a:rPr lang="en" sz="1400" dirty="0">
                <a:solidFill>
                  <a:srgbClr val="000000"/>
                </a:solidFill>
              </a:rPr>
              <a:t>Commonly used technique for neuroimaging (MRI, fMRI, DTI, EEG) </a:t>
            </a:r>
          </a:p>
          <a:p>
            <a:pPr marL="457200" marR="0" lvl="0" indent="-311150" algn="l" rtl="0">
              <a:lnSpc>
                <a:spcPct val="100000"/>
              </a:lnSpc>
              <a:spcBef>
                <a:spcPts val="0"/>
              </a:spcBef>
              <a:spcAft>
                <a:spcPts val="1600"/>
              </a:spcAft>
              <a:buClr>
                <a:srgbClr val="000000"/>
              </a:buClr>
              <a:buSzPct val="100000"/>
              <a:buFont typeface="Lato"/>
            </a:pPr>
            <a:r>
              <a:rPr lang="en" sz="1400" dirty="0">
                <a:solidFill>
                  <a:srgbClr val="000000"/>
                </a:solidFill>
              </a:rPr>
              <a:t>Stripping, segmenting, co-registering, transforming, artefact correcting </a:t>
            </a:r>
            <a:r>
              <a:rPr lang="en" sz="1400" b="1" dirty="0">
                <a:solidFill>
                  <a:schemeClr val="accent1"/>
                </a:solidFill>
              </a:rPr>
              <a:t>raw fMRI data</a:t>
            </a:r>
            <a:r>
              <a:rPr lang="en" sz="1400" dirty="0">
                <a:solidFill>
                  <a:srgbClr val="000000"/>
                </a:solidFill>
              </a:rPr>
              <a:t> for the sake of extracting </a:t>
            </a:r>
            <a:r>
              <a:rPr lang="en" sz="1400" b="1" dirty="0">
                <a:solidFill>
                  <a:schemeClr val="accent1"/>
                </a:solidFill>
              </a:rPr>
              <a:t>biologically meaningful and less confounded measurements of brain activity</a:t>
            </a:r>
          </a:p>
          <a:p>
            <a:pPr marL="457200" marR="0" lvl="0" indent="-311150" algn="l" rtl="0">
              <a:lnSpc>
                <a:spcPct val="100000"/>
              </a:lnSpc>
              <a:spcBef>
                <a:spcPts val="0"/>
              </a:spcBef>
              <a:spcAft>
                <a:spcPts val="1600"/>
              </a:spcAft>
              <a:buClr>
                <a:srgbClr val="000000"/>
              </a:buClr>
              <a:buSzPct val="100000"/>
              <a:buFont typeface="Lato"/>
            </a:pPr>
            <a:r>
              <a:rPr lang="en" sz="1400" b="1" u="sng" dirty="0">
                <a:solidFill>
                  <a:srgbClr val="000000"/>
                </a:solidFill>
              </a:rPr>
              <a:t>Preparing</a:t>
            </a:r>
            <a:r>
              <a:rPr lang="en" sz="1400" b="1" dirty="0">
                <a:solidFill>
                  <a:srgbClr val="000000"/>
                </a:solidFill>
              </a:rPr>
              <a:t> MRI data for </a:t>
            </a:r>
            <a:r>
              <a:rPr lang="en" sz="1400" b="1" u="sng" dirty="0">
                <a:solidFill>
                  <a:srgbClr val="000000"/>
                </a:solidFill>
              </a:rPr>
              <a:t>biologically meaningful signal extraction</a:t>
            </a:r>
            <a:r>
              <a:rPr lang="en" sz="1400" dirty="0">
                <a:solidFill>
                  <a:srgbClr val="000000"/>
                </a:solidFill>
              </a:rPr>
              <a:t> </a:t>
            </a:r>
          </a:p>
        </p:txBody>
      </p:sp>
      <p:sp>
        <p:nvSpPr>
          <p:cNvPr id="290" name="Shape 290"/>
          <p:cNvSpPr txBox="1"/>
          <p:nvPr/>
        </p:nvSpPr>
        <p:spPr>
          <a:xfrm>
            <a:off x="404400" y="1803475"/>
            <a:ext cx="926400" cy="528600"/>
          </a:xfrm>
          <a:prstGeom prst="rect">
            <a:avLst/>
          </a:prstGeom>
          <a:noFill/>
          <a:ln w="9525" cap="flat" cmpd="sng">
            <a:solidFill>
              <a:srgbClr val="FF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100" b="1"/>
              <a:t>Raw MRI Data</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The Role of </a:t>
            </a:r>
            <a:r>
              <a:rPr lang="en">
                <a:solidFill>
                  <a:schemeClr val="accent1"/>
                </a:solidFill>
              </a:rPr>
              <a:t>Preprocessing</a:t>
            </a:r>
          </a:p>
        </p:txBody>
      </p:sp>
      <p:grpSp>
        <p:nvGrpSpPr>
          <p:cNvPr id="310" name="Shape 310"/>
          <p:cNvGrpSpPr/>
          <p:nvPr/>
        </p:nvGrpSpPr>
        <p:grpSpPr>
          <a:xfrm>
            <a:off x="2276952" y="1184198"/>
            <a:ext cx="1920600" cy="2129826"/>
            <a:chOff x="2936677" y="1230223"/>
            <a:chExt cx="1920600" cy="2129826"/>
          </a:xfrm>
        </p:grpSpPr>
        <p:grpSp>
          <p:nvGrpSpPr>
            <p:cNvPr id="311" name="Shape 311"/>
            <p:cNvGrpSpPr/>
            <p:nvPr/>
          </p:nvGrpSpPr>
          <p:grpSpPr>
            <a:xfrm>
              <a:off x="2945799" y="1230223"/>
              <a:ext cx="1902350" cy="1730824"/>
              <a:chOff x="1488300" y="1092148"/>
              <a:chExt cx="1902350" cy="1730824"/>
            </a:xfrm>
          </p:grpSpPr>
          <p:pic>
            <p:nvPicPr>
              <p:cNvPr id="312" name="Shape 312"/>
              <p:cNvPicPr preferRelativeResize="0"/>
              <p:nvPr/>
            </p:nvPicPr>
            <p:blipFill>
              <a:blip r:embed="rId3">
                <a:alphaModFix/>
              </a:blip>
              <a:stretch>
                <a:fillRect/>
              </a:stretch>
            </p:blipFill>
            <p:spPr>
              <a:xfrm>
                <a:off x="1488300" y="1307852"/>
                <a:ext cx="1166943" cy="1228151"/>
              </a:xfrm>
              <a:prstGeom prst="rect">
                <a:avLst/>
              </a:prstGeom>
              <a:noFill/>
              <a:ln>
                <a:noFill/>
              </a:ln>
            </p:spPr>
          </p:pic>
          <p:pic>
            <p:nvPicPr>
              <p:cNvPr id="313" name="Shape 313"/>
              <p:cNvPicPr preferRelativeResize="0"/>
              <p:nvPr/>
            </p:nvPicPr>
            <p:blipFill>
              <a:blip r:embed="rId4">
                <a:alphaModFix/>
              </a:blip>
              <a:stretch>
                <a:fillRect/>
              </a:stretch>
            </p:blipFill>
            <p:spPr>
              <a:xfrm>
                <a:off x="1920710" y="1532998"/>
                <a:ext cx="1275614" cy="1289974"/>
              </a:xfrm>
              <a:prstGeom prst="rect">
                <a:avLst/>
              </a:prstGeom>
              <a:noFill/>
              <a:ln>
                <a:noFill/>
              </a:ln>
            </p:spPr>
          </p:pic>
          <p:pic>
            <p:nvPicPr>
              <p:cNvPr id="314" name="Shape 314"/>
              <p:cNvPicPr preferRelativeResize="0"/>
              <p:nvPr/>
            </p:nvPicPr>
            <p:blipFill>
              <a:blip r:embed="rId5">
                <a:alphaModFix/>
              </a:blip>
              <a:stretch>
                <a:fillRect/>
              </a:stretch>
            </p:blipFill>
            <p:spPr>
              <a:xfrm>
                <a:off x="2254666" y="1092148"/>
                <a:ext cx="1135983" cy="1228150"/>
              </a:xfrm>
              <a:prstGeom prst="rect">
                <a:avLst/>
              </a:prstGeom>
              <a:noFill/>
              <a:ln>
                <a:noFill/>
              </a:ln>
            </p:spPr>
          </p:pic>
        </p:grpSp>
        <p:sp>
          <p:nvSpPr>
            <p:cNvPr id="315" name="Shape 315"/>
            <p:cNvSpPr txBox="1"/>
            <p:nvPr/>
          </p:nvSpPr>
          <p:spPr>
            <a:xfrm>
              <a:off x="2936677" y="2961050"/>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Structural MRI</a:t>
              </a:r>
            </a:p>
          </p:txBody>
        </p:sp>
      </p:grpSp>
      <p:grpSp>
        <p:nvGrpSpPr>
          <p:cNvPr id="316" name="Shape 316"/>
          <p:cNvGrpSpPr/>
          <p:nvPr/>
        </p:nvGrpSpPr>
        <p:grpSpPr>
          <a:xfrm>
            <a:off x="662917" y="2335799"/>
            <a:ext cx="1445249" cy="1656850"/>
            <a:chOff x="826992" y="3267949"/>
            <a:chExt cx="1445249" cy="1656850"/>
          </a:xfrm>
        </p:grpSpPr>
        <p:pic>
          <p:nvPicPr>
            <p:cNvPr id="317" name="Shape 317" descr="Screen Shot 2017-08-05 at 3.22.40 PM.png"/>
            <p:cNvPicPr preferRelativeResize="0"/>
            <p:nvPr/>
          </p:nvPicPr>
          <p:blipFill>
            <a:blip r:embed="rId6">
              <a:alphaModFix/>
            </a:blip>
            <a:stretch>
              <a:fillRect/>
            </a:stretch>
          </p:blipFill>
          <p:spPr>
            <a:xfrm>
              <a:off x="826992" y="3267949"/>
              <a:ext cx="1445249" cy="1425549"/>
            </a:xfrm>
            <a:prstGeom prst="rect">
              <a:avLst/>
            </a:prstGeom>
            <a:noFill/>
            <a:ln>
              <a:noFill/>
            </a:ln>
          </p:spPr>
        </p:pic>
        <p:sp>
          <p:nvSpPr>
            <p:cNvPr id="318" name="Shape 318"/>
            <p:cNvSpPr txBox="1"/>
            <p:nvPr/>
          </p:nvSpPr>
          <p:spPr>
            <a:xfrm>
              <a:off x="827075" y="4693500"/>
              <a:ext cx="1445100" cy="231300"/>
            </a:xfrm>
            <a:prstGeom prst="rect">
              <a:avLst/>
            </a:prstGeom>
            <a:noFill/>
            <a:ln>
              <a:noFill/>
            </a:ln>
          </p:spPr>
          <p:txBody>
            <a:bodyPr lIns="91425" tIns="91425" rIns="91425" bIns="91425" anchor="t" anchorCtr="0">
              <a:noAutofit/>
            </a:bodyPr>
            <a:lstStyle/>
            <a:p>
              <a:pPr lvl="0" algn="ctr" rtl="0">
                <a:spcBef>
                  <a:spcPts val="0"/>
                </a:spcBef>
                <a:buNone/>
              </a:pPr>
              <a:r>
                <a:rPr lang="en" sz="1100" b="1"/>
                <a:t>Functional MRI</a:t>
              </a:r>
            </a:p>
          </p:txBody>
        </p:sp>
      </p:grpSp>
      <p:grpSp>
        <p:nvGrpSpPr>
          <p:cNvPr id="319" name="Shape 319"/>
          <p:cNvGrpSpPr/>
          <p:nvPr/>
        </p:nvGrpSpPr>
        <p:grpSpPr>
          <a:xfrm>
            <a:off x="2514625" y="3314025"/>
            <a:ext cx="1445249" cy="1768575"/>
            <a:chOff x="2557975" y="3226550"/>
            <a:chExt cx="1445249" cy="1768575"/>
          </a:xfrm>
        </p:grpSpPr>
        <p:pic>
          <p:nvPicPr>
            <p:cNvPr id="320" name="Shape 320"/>
            <p:cNvPicPr preferRelativeResize="0"/>
            <p:nvPr/>
          </p:nvPicPr>
          <p:blipFill>
            <a:blip r:embed="rId7">
              <a:alphaModFix/>
            </a:blip>
            <a:stretch>
              <a:fillRect/>
            </a:stretch>
          </p:blipFill>
          <p:spPr>
            <a:xfrm>
              <a:off x="2557975" y="3226549"/>
              <a:ext cx="1445249" cy="1179421"/>
            </a:xfrm>
            <a:prstGeom prst="rect">
              <a:avLst/>
            </a:prstGeom>
            <a:noFill/>
            <a:ln>
              <a:noFill/>
            </a:ln>
          </p:spPr>
        </p:pic>
        <p:sp>
          <p:nvSpPr>
            <p:cNvPr id="321" name="Shape 321"/>
            <p:cNvSpPr txBox="1"/>
            <p:nvPr/>
          </p:nvSpPr>
          <p:spPr>
            <a:xfrm>
              <a:off x="2620300" y="4310225"/>
              <a:ext cx="1233900" cy="684900"/>
            </a:xfrm>
            <a:prstGeom prst="rect">
              <a:avLst/>
            </a:prstGeom>
            <a:noFill/>
            <a:ln>
              <a:noFill/>
            </a:ln>
          </p:spPr>
          <p:txBody>
            <a:bodyPr lIns="91425" tIns="91425" rIns="91425" bIns="91425" anchor="t" anchorCtr="0">
              <a:noAutofit/>
            </a:bodyPr>
            <a:lstStyle/>
            <a:p>
              <a:pPr lvl="0" algn="ctr" rtl="0">
                <a:spcBef>
                  <a:spcPts val="0"/>
                </a:spcBef>
                <a:buNone/>
              </a:pPr>
              <a:r>
                <a:rPr lang="en" sz="1100" b="1"/>
                <a:t>MNI305 aseg+aparc Atlas</a:t>
              </a:r>
            </a:p>
          </p:txBody>
        </p:sp>
      </p:grpSp>
      <p:cxnSp>
        <p:nvCxnSpPr>
          <p:cNvPr id="322" name="Shape 322"/>
          <p:cNvCxnSpPr/>
          <p:nvPr/>
        </p:nvCxnSpPr>
        <p:spPr>
          <a:xfrm>
            <a:off x="4510625" y="2684900"/>
            <a:ext cx="1488300" cy="0"/>
          </a:xfrm>
          <a:prstGeom prst="straightConnector1">
            <a:avLst/>
          </a:prstGeom>
          <a:noFill/>
          <a:ln w="28575" cap="flat" cmpd="sng">
            <a:solidFill>
              <a:srgbClr val="000000"/>
            </a:solidFill>
            <a:prstDash val="solid"/>
            <a:round/>
            <a:headEnd type="none" w="lg" len="lg"/>
            <a:tailEnd type="triangle" w="lg" len="lg"/>
          </a:ln>
        </p:spPr>
      </p:cxnSp>
      <p:pic>
        <p:nvPicPr>
          <p:cNvPr id="323" name="Shape 323"/>
          <p:cNvPicPr preferRelativeResize="0"/>
          <p:nvPr/>
        </p:nvPicPr>
        <p:blipFill>
          <a:blip r:embed="rId8">
            <a:alphaModFix/>
          </a:blip>
          <a:stretch>
            <a:fillRect/>
          </a:stretch>
        </p:blipFill>
        <p:spPr>
          <a:xfrm>
            <a:off x="6603875" y="1184200"/>
            <a:ext cx="1914525" cy="1704975"/>
          </a:xfrm>
          <a:prstGeom prst="rect">
            <a:avLst/>
          </a:prstGeom>
          <a:noFill/>
          <a:ln>
            <a:noFill/>
          </a:ln>
        </p:spPr>
      </p:pic>
      <p:grpSp>
        <p:nvGrpSpPr>
          <p:cNvPr id="324" name="Shape 324"/>
          <p:cNvGrpSpPr/>
          <p:nvPr/>
        </p:nvGrpSpPr>
        <p:grpSpPr>
          <a:xfrm>
            <a:off x="6341937" y="3812112"/>
            <a:ext cx="2438400" cy="499801"/>
            <a:chOff x="6238950" y="1567537"/>
            <a:chExt cx="2438400" cy="499801"/>
          </a:xfrm>
        </p:grpSpPr>
        <p:pic>
          <p:nvPicPr>
            <p:cNvPr id="325" name="Shape 325"/>
            <p:cNvPicPr preferRelativeResize="0"/>
            <p:nvPr/>
          </p:nvPicPr>
          <p:blipFill rotWithShape="1">
            <a:blip r:embed="rId9">
              <a:alphaModFix/>
            </a:blip>
            <a:srcRect l="56454" t="8899" r="11411" b="55544"/>
            <a:stretch/>
          </p:blipFill>
          <p:spPr>
            <a:xfrm>
              <a:off x="6238950" y="1567537"/>
              <a:ext cx="2438399" cy="499801"/>
            </a:xfrm>
            <a:prstGeom prst="rect">
              <a:avLst/>
            </a:prstGeom>
            <a:noFill/>
            <a:ln>
              <a:noFill/>
            </a:ln>
          </p:spPr>
        </p:pic>
        <p:cxnSp>
          <p:nvCxnSpPr>
            <p:cNvPr id="326" name="Shape 326"/>
            <p:cNvCxnSpPr>
              <a:stCxn id="325" idx="1"/>
              <a:endCxn id="325" idx="3"/>
            </p:cNvCxnSpPr>
            <p:nvPr/>
          </p:nvCxnSpPr>
          <p:spPr>
            <a:xfrm>
              <a:off x="6238950" y="1817438"/>
              <a:ext cx="2438400" cy="0"/>
            </a:xfrm>
            <a:prstGeom prst="straightConnector1">
              <a:avLst/>
            </a:prstGeom>
            <a:noFill/>
            <a:ln w="9525" cap="flat" cmpd="sng">
              <a:solidFill>
                <a:srgbClr val="000000"/>
              </a:solidFill>
              <a:prstDash val="solid"/>
              <a:round/>
              <a:headEnd type="none" w="lg" len="lg"/>
              <a:tailEnd type="triangle" w="lg" len="lg"/>
            </a:ln>
          </p:spPr>
        </p:cxnSp>
      </p:grpSp>
      <p:cxnSp>
        <p:nvCxnSpPr>
          <p:cNvPr id="327" name="Shape 327"/>
          <p:cNvCxnSpPr>
            <a:stCxn id="323" idx="2"/>
            <a:endCxn id="325" idx="0"/>
          </p:cNvCxnSpPr>
          <p:nvPr/>
        </p:nvCxnSpPr>
        <p:spPr>
          <a:xfrm>
            <a:off x="7561137" y="2889175"/>
            <a:ext cx="0" cy="922800"/>
          </a:xfrm>
          <a:prstGeom prst="straightConnector1">
            <a:avLst/>
          </a:prstGeom>
          <a:noFill/>
          <a:ln w="9525" cap="flat" cmpd="sng">
            <a:solidFill>
              <a:srgbClr val="000000"/>
            </a:solidFill>
            <a:prstDash val="solid"/>
            <a:round/>
            <a:headEnd type="none" w="lg" len="lg"/>
            <a:tailEnd type="triangle" w="lg" len="lg"/>
          </a:ln>
        </p:spPr>
      </p:cxnSp>
      <p:sp>
        <p:nvSpPr>
          <p:cNvPr id="328" name="Shape 328"/>
          <p:cNvSpPr txBox="1"/>
          <p:nvPr/>
        </p:nvSpPr>
        <p:spPr>
          <a:xfrm>
            <a:off x="6119800" y="4406375"/>
            <a:ext cx="2882700" cy="444300"/>
          </a:xfrm>
          <a:prstGeom prst="rect">
            <a:avLst/>
          </a:prstGeom>
          <a:noFill/>
          <a:ln>
            <a:noFill/>
          </a:ln>
        </p:spPr>
        <p:txBody>
          <a:bodyPr lIns="91425" tIns="91425" rIns="91425" bIns="91425" anchor="t" anchorCtr="0">
            <a:noAutofit/>
          </a:bodyPr>
          <a:lstStyle/>
          <a:p>
            <a:pPr lvl="0" algn="ctr" rtl="0">
              <a:spcBef>
                <a:spcPts val="0"/>
              </a:spcBef>
              <a:buNone/>
            </a:pPr>
            <a:r>
              <a:rPr lang="en" sz="1100" b="1"/>
              <a:t>Extract Signal from V1</a:t>
            </a:r>
          </a:p>
        </p:txBody>
      </p:sp>
      <p:sp>
        <p:nvSpPr>
          <p:cNvPr id="329" name="Shape 329"/>
          <p:cNvSpPr txBox="1"/>
          <p:nvPr/>
        </p:nvSpPr>
        <p:spPr>
          <a:xfrm>
            <a:off x="4924875" y="1779700"/>
            <a:ext cx="782400" cy="629100"/>
          </a:xfrm>
          <a:prstGeom prst="rect">
            <a:avLst/>
          </a:prstGeom>
          <a:noFill/>
          <a:ln>
            <a:noFill/>
          </a:ln>
        </p:spPr>
        <p:txBody>
          <a:bodyPr lIns="91425" tIns="91425" rIns="91425" bIns="91425" anchor="t" anchorCtr="0">
            <a:noAutofit/>
          </a:bodyPr>
          <a:lstStyle/>
          <a:p>
            <a:pPr lvl="0">
              <a:spcBef>
                <a:spcPts val="0"/>
              </a:spcBef>
              <a:buNone/>
            </a:pPr>
            <a:r>
              <a:rPr lang="en" sz="4500">
                <a:solidFill>
                  <a:schemeClr val="accent1"/>
                </a:solidFill>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1297500" y="393750"/>
            <a:ext cx="7422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What do we have? Structural &amp; Functional Scans</a:t>
            </a:r>
          </a:p>
        </p:txBody>
      </p:sp>
      <p:sp>
        <p:nvSpPr>
          <p:cNvPr id="296" name="Shape 296"/>
          <p:cNvSpPr txBox="1">
            <a:spLocks noGrp="1"/>
          </p:cNvSpPr>
          <p:nvPr>
            <p:ph type="body" idx="1"/>
          </p:nvPr>
        </p:nvSpPr>
        <p:spPr>
          <a:xfrm>
            <a:off x="4194875" y="1052963"/>
            <a:ext cx="4525500" cy="399000"/>
          </a:xfrm>
          <a:prstGeom prst="rect">
            <a:avLst/>
          </a:prstGeom>
        </p:spPr>
        <p:txBody>
          <a:bodyPr lIns="91425" tIns="91425" rIns="91425" bIns="91425" anchor="t" anchorCtr="0">
            <a:noAutofit/>
          </a:bodyPr>
          <a:lstStyle/>
          <a:p>
            <a:pPr lvl="0" algn="ctr" rtl="0">
              <a:spcBef>
                <a:spcPts val="0"/>
              </a:spcBef>
              <a:buNone/>
            </a:pPr>
            <a:r>
              <a:rPr lang="en" sz="1400" dirty="0">
                <a:solidFill>
                  <a:srgbClr val="000000"/>
                </a:solidFill>
              </a:rPr>
              <a:t>Resting</a:t>
            </a:r>
            <a:r>
              <a:rPr lang="en" dirty="0">
                <a:solidFill>
                  <a:srgbClr val="000000"/>
                </a:solidFill>
              </a:rPr>
              <a:t> State Functional MRI (fMRI)</a:t>
            </a:r>
          </a:p>
        </p:txBody>
      </p:sp>
      <p:pic>
        <p:nvPicPr>
          <p:cNvPr id="297" name="Shape 297" descr="Screen Shot 2017-08-05 at 3.22.40 PM.png"/>
          <p:cNvPicPr preferRelativeResize="0"/>
          <p:nvPr/>
        </p:nvPicPr>
        <p:blipFill>
          <a:blip r:embed="rId3">
            <a:alphaModFix/>
          </a:blip>
          <a:stretch>
            <a:fillRect/>
          </a:stretch>
        </p:blipFill>
        <p:spPr>
          <a:xfrm>
            <a:off x="5956657" y="1636675"/>
            <a:ext cx="2794025" cy="2755974"/>
          </a:xfrm>
          <a:prstGeom prst="rect">
            <a:avLst/>
          </a:prstGeom>
          <a:noFill/>
          <a:ln>
            <a:noFill/>
          </a:ln>
        </p:spPr>
      </p:pic>
      <p:sp>
        <p:nvSpPr>
          <p:cNvPr id="298" name="Shape 298"/>
          <p:cNvSpPr txBox="1"/>
          <p:nvPr/>
        </p:nvSpPr>
        <p:spPr>
          <a:xfrm>
            <a:off x="4179537" y="1518700"/>
            <a:ext cx="1655700" cy="3436200"/>
          </a:xfrm>
          <a:prstGeom prst="rect">
            <a:avLst/>
          </a:prstGeom>
          <a:noFill/>
          <a:ln>
            <a:noFill/>
          </a:ln>
        </p:spPr>
        <p:txBody>
          <a:bodyPr lIns="91425" tIns="91425" rIns="91425" bIns="91425" anchor="ctr" anchorCtr="0">
            <a:noAutofit/>
          </a:bodyPr>
          <a:lstStyle/>
          <a:p>
            <a:pPr marL="457200" lvl="0" indent="-311150" rtl="0">
              <a:spcBef>
                <a:spcPts val="0"/>
              </a:spcBef>
              <a:spcAft>
                <a:spcPts val="1600"/>
              </a:spcAft>
              <a:buSzPct val="100000"/>
              <a:buFont typeface="Lato"/>
              <a:buChar char="●"/>
            </a:pPr>
            <a:r>
              <a:rPr lang="en" dirty="0">
                <a:latin typeface="Lato"/>
                <a:ea typeface="Lato"/>
                <a:cs typeface="Lato"/>
                <a:sym typeface="Lato"/>
              </a:rPr>
              <a:t>1 Scan = 240 DICOMs </a:t>
            </a:r>
          </a:p>
          <a:p>
            <a:pPr marL="457200" lvl="0" indent="-311150" rtl="0">
              <a:spcBef>
                <a:spcPts val="0"/>
              </a:spcBef>
              <a:spcAft>
                <a:spcPts val="1600"/>
              </a:spcAft>
              <a:buSzPct val="100000"/>
              <a:buFont typeface="Lato"/>
              <a:buChar char="●"/>
            </a:pPr>
            <a:r>
              <a:rPr lang="en" dirty="0">
                <a:latin typeface="Lato"/>
                <a:ea typeface="Lato"/>
                <a:cs typeface="Lato"/>
                <a:sym typeface="Lato"/>
              </a:rPr>
              <a:t>1 DICOM every 2 seconds</a:t>
            </a:r>
          </a:p>
          <a:p>
            <a:pPr marL="457200" lvl="0" indent="-311150" rtl="0">
              <a:spcBef>
                <a:spcPts val="0"/>
              </a:spcBef>
              <a:spcAft>
                <a:spcPts val="1600"/>
              </a:spcAft>
              <a:buSzPct val="100000"/>
              <a:buFont typeface="Lato"/>
              <a:buChar char="●"/>
            </a:pPr>
            <a:r>
              <a:rPr lang="en" dirty="0">
                <a:latin typeface="Lato"/>
                <a:ea typeface="Lato"/>
                <a:cs typeface="Lato"/>
                <a:sym typeface="Lato"/>
              </a:rPr>
              <a:t>Each DICOM contains 64 slices of the whole brain + information about the patient</a:t>
            </a:r>
          </a:p>
          <a:p>
            <a:pPr marL="457200" lvl="0" indent="-311150" rtl="0">
              <a:spcBef>
                <a:spcPts val="0"/>
              </a:spcBef>
              <a:spcAft>
                <a:spcPts val="1600"/>
              </a:spcAft>
              <a:buSzPct val="100000"/>
              <a:buFont typeface="Lato"/>
              <a:buChar char="●"/>
            </a:pPr>
            <a:r>
              <a:rPr lang="en" dirty="0">
                <a:latin typeface="Lato"/>
                <a:ea typeface="Lato"/>
                <a:cs typeface="Lato"/>
                <a:sym typeface="Lato"/>
              </a:rPr>
              <a:t>8 minute scan</a:t>
            </a:r>
          </a:p>
        </p:txBody>
      </p:sp>
      <p:sp>
        <p:nvSpPr>
          <p:cNvPr id="299" name="Shape 299"/>
          <p:cNvSpPr txBox="1"/>
          <p:nvPr/>
        </p:nvSpPr>
        <p:spPr>
          <a:xfrm>
            <a:off x="6100698" y="4608400"/>
            <a:ext cx="21333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Functional MRI DICOM</a:t>
            </a:r>
          </a:p>
        </p:txBody>
      </p:sp>
      <p:sp>
        <p:nvSpPr>
          <p:cNvPr id="300" name="Shape 300"/>
          <p:cNvSpPr txBox="1">
            <a:spLocks noGrp="1"/>
          </p:cNvSpPr>
          <p:nvPr>
            <p:ph type="body" idx="1"/>
          </p:nvPr>
        </p:nvSpPr>
        <p:spPr>
          <a:xfrm>
            <a:off x="276275" y="1025863"/>
            <a:ext cx="3918600" cy="1033500"/>
          </a:xfrm>
          <a:prstGeom prst="rect">
            <a:avLst/>
          </a:prstGeom>
        </p:spPr>
        <p:txBody>
          <a:bodyPr lIns="91425" tIns="91425" rIns="91425" bIns="91425" anchor="t" anchorCtr="0">
            <a:noAutofit/>
          </a:bodyPr>
          <a:lstStyle/>
          <a:p>
            <a:pPr lvl="0" algn="ctr" rtl="0">
              <a:spcBef>
                <a:spcPts val="0"/>
              </a:spcBef>
              <a:buNone/>
            </a:pPr>
            <a:r>
              <a:rPr lang="en" sz="1400" dirty="0">
                <a:solidFill>
                  <a:srgbClr val="000000"/>
                </a:solidFill>
              </a:rPr>
              <a:t>Structural MRI</a:t>
            </a:r>
          </a:p>
          <a:p>
            <a:pPr marL="457200" lvl="0" indent="-228600" rtl="0">
              <a:spcBef>
                <a:spcPts val="0"/>
              </a:spcBef>
              <a:buClr>
                <a:srgbClr val="000000"/>
              </a:buClr>
            </a:pPr>
            <a:r>
              <a:rPr lang="en" sz="1400" dirty="0">
                <a:solidFill>
                  <a:srgbClr val="000000"/>
                </a:solidFill>
              </a:rPr>
              <a:t>1 Scan = 192 DICOMs (</a:t>
            </a:r>
            <a:r>
              <a:rPr lang="en" sz="1400" b="1" dirty="0">
                <a:solidFill>
                  <a:srgbClr val="000000"/>
                </a:solidFill>
              </a:rPr>
              <a:t>D</a:t>
            </a:r>
            <a:r>
              <a:rPr lang="en" sz="1400" dirty="0">
                <a:solidFill>
                  <a:srgbClr val="000000"/>
                </a:solidFill>
              </a:rPr>
              <a:t>igital </a:t>
            </a:r>
            <a:r>
              <a:rPr lang="en" sz="1400" b="1" dirty="0">
                <a:solidFill>
                  <a:srgbClr val="000000"/>
                </a:solidFill>
              </a:rPr>
              <a:t>I</a:t>
            </a:r>
            <a:r>
              <a:rPr lang="en" sz="1400" dirty="0">
                <a:solidFill>
                  <a:srgbClr val="000000"/>
                </a:solidFill>
              </a:rPr>
              <a:t>maging and </a:t>
            </a:r>
            <a:r>
              <a:rPr lang="en" sz="1400" b="1" dirty="0">
                <a:solidFill>
                  <a:srgbClr val="000000"/>
                </a:solidFill>
              </a:rPr>
              <a:t>Co</a:t>
            </a:r>
            <a:r>
              <a:rPr lang="en" sz="1400" dirty="0">
                <a:solidFill>
                  <a:srgbClr val="000000"/>
                </a:solidFill>
              </a:rPr>
              <a:t>mmunication in </a:t>
            </a:r>
            <a:r>
              <a:rPr lang="en" sz="1400" b="1" dirty="0">
                <a:solidFill>
                  <a:srgbClr val="000000"/>
                </a:solidFill>
              </a:rPr>
              <a:t>M</a:t>
            </a:r>
            <a:r>
              <a:rPr lang="en" sz="1400" dirty="0">
                <a:solidFill>
                  <a:srgbClr val="000000"/>
                </a:solidFill>
              </a:rPr>
              <a:t>edicine)</a:t>
            </a:r>
          </a:p>
          <a:p>
            <a:pPr lvl="0" rtl="0">
              <a:spcBef>
                <a:spcPts val="0"/>
              </a:spcBef>
              <a:buNone/>
            </a:pPr>
            <a:endParaRPr sz="1400" dirty="0">
              <a:solidFill>
                <a:srgbClr val="000000"/>
              </a:solidFill>
            </a:endParaRPr>
          </a:p>
        </p:txBody>
      </p:sp>
      <p:pic>
        <p:nvPicPr>
          <p:cNvPr id="301" name="Shape 301"/>
          <p:cNvPicPr preferRelativeResize="0"/>
          <p:nvPr/>
        </p:nvPicPr>
        <p:blipFill>
          <a:blip r:embed="rId4">
            <a:alphaModFix/>
          </a:blip>
          <a:stretch>
            <a:fillRect/>
          </a:stretch>
        </p:blipFill>
        <p:spPr>
          <a:xfrm>
            <a:off x="383662" y="2291700"/>
            <a:ext cx="1514649" cy="1731825"/>
          </a:xfrm>
          <a:prstGeom prst="rect">
            <a:avLst/>
          </a:prstGeom>
          <a:noFill/>
          <a:ln>
            <a:noFill/>
          </a:ln>
        </p:spPr>
      </p:pic>
      <p:pic>
        <p:nvPicPr>
          <p:cNvPr id="302" name="Shape 302"/>
          <p:cNvPicPr preferRelativeResize="0"/>
          <p:nvPr/>
        </p:nvPicPr>
        <p:blipFill>
          <a:blip r:embed="rId5">
            <a:alphaModFix/>
          </a:blip>
          <a:stretch>
            <a:fillRect/>
          </a:stretch>
        </p:blipFill>
        <p:spPr>
          <a:xfrm>
            <a:off x="1392387" y="2740249"/>
            <a:ext cx="1655699" cy="1819003"/>
          </a:xfrm>
          <a:prstGeom prst="rect">
            <a:avLst/>
          </a:prstGeom>
          <a:noFill/>
          <a:ln>
            <a:noFill/>
          </a:ln>
        </p:spPr>
      </p:pic>
      <p:pic>
        <p:nvPicPr>
          <p:cNvPr id="303" name="Shape 303"/>
          <p:cNvPicPr preferRelativeResize="0"/>
          <p:nvPr/>
        </p:nvPicPr>
        <p:blipFill>
          <a:blip r:embed="rId6">
            <a:alphaModFix/>
          </a:blip>
          <a:stretch>
            <a:fillRect/>
          </a:stretch>
        </p:blipFill>
        <p:spPr>
          <a:xfrm>
            <a:off x="2613031" y="2291694"/>
            <a:ext cx="1474464" cy="1731825"/>
          </a:xfrm>
          <a:prstGeom prst="rect">
            <a:avLst/>
          </a:prstGeom>
          <a:noFill/>
          <a:ln>
            <a:noFill/>
          </a:ln>
        </p:spPr>
      </p:pic>
      <p:sp>
        <p:nvSpPr>
          <p:cNvPr id="304" name="Shape 304"/>
          <p:cNvSpPr txBox="1"/>
          <p:nvPr/>
        </p:nvSpPr>
        <p:spPr>
          <a:xfrm>
            <a:off x="1142827" y="4632100"/>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3 Structural MRI DICOM</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a:spcBef>
                <a:spcPts val="0"/>
              </a:spcBef>
              <a:buNone/>
            </a:pPr>
            <a:r>
              <a:rPr lang="en">
                <a:solidFill>
                  <a:srgbClr val="000000"/>
                </a:solidFill>
              </a:rPr>
              <a:t>The Need for Preprocessing:</a:t>
            </a:r>
          </a:p>
          <a:p>
            <a:pPr lvl="0" rtl="0">
              <a:spcBef>
                <a:spcPts val="0"/>
              </a:spcBef>
              <a:buNone/>
            </a:pPr>
            <a:r>
              <a:rPr lang="en">
                <a:solidFill>
                  <a:schemeClr val="accent1"/>
                </a:solidFill>
              </a:rPr>
              <a:t>Different People, Different Brains</a:t>
            </a:r>
          </a:p>
        </p:txBody>
      </p:sp>
      <p:sp>
        <p:nvSpPr>
          <p:cNvPr id="335" name="Shape 335"/>
          <p:cNvSpPr txBox="1">
            <a:spLocks noGrp="1"/>
          </p:cNvSpPr>
          <p:nvPr>
            <p:ph type="body" idx="1"/>
          </p:nvPr>
        </p:nvSpPr>
        <p:spPr>
          <a:xfrm>
            <a:off x="1297500" y="1567550"/>
            <a:ext cx="7038900" cy="2911200"/>
          </a:xfrm>
          <a:prstGeom prst="rect">
            <a:avLst/>
          </a:prstGeom>
        </p:spPr>
        <p:txBody>
          <a:bodyPr lIns="91425" tIns="91425" rIns="91425" bIns="91425" anchor="t" anchorCtr="0">
            <a:noAutofit/>
          </a:bodyPr>
          <a:lstStyle/>
          <a:p>
            <a:pPr lvl="0" rtl="0">
              <a:spcBef>
                <a:spcPts val="0"/>
              </a:spcBef>
              <a:buNone/>
            </a:pPr>
            <a:r>
              <a:rPr lang="en" sz="1400" dirty="0">
                <a:solidFill>
                  <a:srgbClr val="000000"/>
                </a:solidFill>
              </a:rPr>
              <a:t>Assumption: Different people have different brains</a:t>
            </a:r>
          </a:p>
        </p:txBody>
      </p:sp>
      <p:pic>
        <p:nvPicPr>
          <p:cNvPr id="336" name="Shape 336"/>
          <p:cNvPicPr preferRelativeResize="0"/>
          <p:nvPr/>
        </p:nvPicPr>
        <p:blipFill rotWithShape="1">
          <a:blip r:embed="rId3">
            <a:alphaModFix/>
          </a:blip>
          <a:srcRect l="19575" r="23186"/>
          <a:stretch/>
        </p:blipFill>
        <p:spPr>
          <a:xfrm>
            <a:off x="5364450" y="2062500"/>
            <a:ext cx="2059148" cy="2480050"/>
          </a:xfrm>
          <a:prstGeom prst="rect">
            <a:avLst/>
          </a:prstGeom>
          <a:noFill/>
          <a:ln>
            <a:noFill/>
          </a:ln>
        </p:spPr>
      </p:pic>
      <p:pic>
        <p:nvPicPr>
          <p:cNvPr id="337" name="Shape 337"/>
          <p:cNvPicPr preferRelativeResize="0"/>
          <p:nvPr/>
        </p:nvPicPr>
        <p:blipFill>
          <a:blip r:embed="rId4">
            <a:alphaModFix/>
          </a:blip>
          <a:stretch>
            <a:fillRect/>
          </a:stretch>
        </p:blipFill>
        <p:spPr>
          <a:xfrm>
            <a:off x="1932521" y="2062502"/>
            <a:ext cx="2111513" cy="2480049"/>
          </a:xfrm>
          <a:prstGeom prst="rect">
            <a:avLst/>
          </a:prstGeom>
          <a:noFill/>
          <a:ln>
            <a:noFill/>
          </a:ln>
        </p:spPr>
      </p:pic>
      <p:sp>
        <p:nvSpPr>
          <p:cNvPr id="338" name="Shape 338"/>
          <p:cNvSpPr txBox="1"/>
          <p:nvPr/>
        </p:nvSpPr>
        <p:spPr>
          <a:xfrm>
            <a:off x="1932575" y="4671675"/>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Human Brain</a:t>
            </a:r>
          </a:p>
        </p:txBody>
      </p:sp>
      <p:sp>
        <p:nvSpPr>
          <p:cNvPr id="339" name="Shape 339"/>
          <p:cNvSpPr txBox="1"/>
          <p:nvPr/>
        </p:nvSpPr>
        <p:spPr>
          <a:xfrm>
            <a:off x="5338325" y="4671675"/>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Homer Simpson’s Brain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The Need for Preprocessing:</a:t>
            </a:r>
          </a:p>
          <a:p>
            <a:pPr lvl="0" rtl="0">
              <a:spcBef>
                <a:spcPts val="0"/>
              </a:spcBef>
              <a:buNone/>
            </a:pPr>
            <a:r>
              <a:rPr lang="en">
                <a:solidFill>
                  <a:schemeClr val="accent1"/>
                </a:solidFill>
              </a:rPr>
              <a:t>Different People, Different Brains</a:t>
            </a:r>
          </a:p>
        </p:txBody>
      </p:sp>
      <p:sp>
        <p:nvSpPr>
          <p:cNvPr id="345" name="Shape 345"/>
          <p:cNvSpPr txBox="1">
            <a:spLocks noGrp="1"/>
          </p:cNvSpPr>
          <p:nvPr>
            <p:ph type="body" idx="1"/>
          </p:nvPr>
        </p:nvSpPr>
        <p:spPr>
          <a:xfrm>
            <a:off x="1297500" y="1567550"/>
            <a:ext cx="7038900" cy="2911200"/>
          </a:xfrm>
          <a:prstGeom prst="rect">
            <a:avLst/>
          </a:prstGeom>
        </p:spPr>
        <p:txBody>
          <a:bodyPr lIns="91425" tIns="91425" rIns="91425" bIns="91425" anchor="t" anchorCtr="0">
            <a:noAutofit/>
          </a:bodyPr>
          <a:lstStyle/>
          <a:p>
            <a:pPr lvl="0">
              <a:spcBef>
                <a:spcPts val="0"/>
              </a:spcBef>
              <a:buNone/>
            </a:pPr>
            <a:r>
              <a:rPr lang="en" sz="1400" dirty="0">
                <a:solidFill>
                  <a:srgbClr val="000000"/>
                </a:solidFill>
              </a:rPr>
              <a:t>Assumption: Different people have different brains</a:t>
            </a:r>
          </a:p>
          <a:p>
            <a:pPr lvl="0" rtl="0">
              <a:spcBef>
                <a:spcPts val="0"/>
              </a:spcBef>
              <a:buNone/>
            </a:pPr>
            <a:r>
              <a:rPr lang="en" sz="1400" dirty="0">
                <a:solidFill>
                  <a:srgbClr val="000000"/>
                </a:solidFill>
              </a:rPr>
              <a:t>Preprocessing Step: </a:t>
            </a:r>
            <a:r>
              <a:rPr lang="en" sz="1400" dirty="0">
                <a:solidFill>
                  <a:schemeClr val="accent1"/>
                </a:solidFill>
              </a:rPr>
              <a:t>Average Atlas Transformation</a:t>
            </a:r>
          </a:p>
        </p:txBody>
      </p:sp>
      <p:pic>
        <p:nvPicPr>
          <p:cNvPr id="346" name="Shape 346"/>
          <p:cNvPicPr preferRelativeResize="0"/>
          <p:nvPr/>
        </p:nvPicPr>
        <p:blipFill>
          <a:blip r:embed="rId3">
            <a:alphaModFix/>
          </a:blip>
          <a:stretch>
            <a:fillRect/>
          </a:stretch>
        </p:blipFill>
        <p:spPr>
          <a:xfrm>
            <a:off x="5479350" y="1686350"/>
            <a:ext cx="2112174" cy="2673600"/>
          </a:xfrm>
          <a:prstGeom prst="rect">
            <a:avLst/>
          </a:prstGeom>
          <a:noFill/>
          <a:ln>
            <a:noFill/>
          </a:ln>
        </p:spPr>
      </p:pic>
      <p:sp>
        <p:nvSpPr>
          <p:cNvPr id="347" name="Shape 347"/>
          <p:cNvSpPr txBox="1"/>
          <p:nvPr/>
        </p:nvSpPr>
        <p:spPr>
          <a:xfrm>
            <a:off x="5479737" y="4415400"/>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MNI Brain</a:t>
            </a:r>
          </a:p>
        </p:txBody>
      </p:sp>
      <p:pic>
        <p:nvPicPr>
          <p:cNvPr id="348" name="Shape 348"/>
          <p:cNvPicPr preferRelativeResize="0"/>
          <p:nvPr/>
        </p:nvPicPr>
        <p:blipFill rotWithShape="1">
          <a:blip r:embed="rId4">
            <a:alphaModFix/>
          </a:blip>
          <a:srcRect l="21789"/>
          <a:stretch/>
        </p:blipFill>
        <p:spPr>
          <a:xfrm>
            <a:off x="1420700" y="2808775"/>
            <a:ext cx="3702975" cy="1083874"/>
          </a:xfrm>
          <a:prstGeom prst="rect">
            <a:avLst/>
          </a:prstGeom>
          <a:noFill/>
          <a:ln>
            <a:noFill/>
          </a:ln>
        </p:spPr>
      </p:pic>
      <p:sp>
        <p:nvSpPr>
          <p:cNvPr id="349" name="Shape 349"/>
          <p:cNvSpPr txBox="1"/>
          <p:nvPr/>
        </p:nvSpPr>
        <p:spPr>
          <a:xfrm>
            <a:off x="2216475" y="3940325"/>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Parcellation on MNI</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a:spcBef>
                <a:spcPts val="0"/>
              </a:spcBef>
              <a:buNone/>
            </a:pPr>
            <a:r>
              <a:rPr lang="en">
                <a:solidFill>
                  <a:srgbClr val="000000"/>
                </a:solidFill>
              </a:rPr>
              <a:t>The Need for Preprocessing:</a:t>
            </a:r>
          </a:p>
          <a:p>
            <a:pPr lvl="0" rtl="0">
              <a:spcBef>
                <a:spcPts val="0"/>
              </a:spcBef>
              <a:buNone/>
            </a:pPr>
            <a:r>
              <a:rPr lang="en">
                <a:solidFill>
                  <a:schemeClr val="accent1"/>
                </a:solidFill>
              </a:rPr>
              <a:t>Scan Correction</a:t>
            </a:r>
          </a:p>
        </p:txBody>
      </p:sp>
      <p:sp>
        <p:nvSpPr>
          <p:cNvPr id="355" name="Shape 355"/>
          <p:cNvSpPr txBox="1">
            <a:spLocks noGrp="1"/>
          </p:cNvSpPr>
          <p:nvPr>
            <p:ph type="body" idx="1"/>
          </p:nvPr>
        </p:nvSpPr>
        <p:spPr>
          <a:xfrm>
            <a:off x="1297500" y="1567550"/>
            <a:ext cx="7038900" cy="2911200"/>
          </a:xfrm>
          <a:prstGeom prst="rect">
            <a:avLst/>
          </a:prstGeom>
        </p:spPr>
        <p:txBody>
          <a:bodyPr lIns="91425" tIns="91425" rIns="91425" bIns="91425" anchor="t" anchorCtr="0">
            <a:noAutofit/>
          </a:bodyPr>
          <a:lstStyle/>
          <a:p>
            <a:pPr lvl="0" rtl="0">
              <a:spcBef>
                <a:spcPts val="0"/>
              </a:spcBef>
              <a:buNone/>
            </a:pPr>
            <a:r>
              <a:rPr lang="en" sz="1500" dirty="0">
                <a:solidFill>
                  <a:srgbClr val="000000"/>
                </a:solidFill>
              </a:rPr>
              <a:t>Assumption: Within each functional MRI picture, slices are acquired at different times</a:t>
            </a:r>
          </a:p>
        </p:txBody>
      </p:sp>
      <p:pic>
        <p:nvPicPr>
          <p:cNvPr id="356" name="Shape 356" descr="Screen Shot 2017-08-05 at 3.22.40 PM.png"/>
          <p:cNvPicPr preferRelativeResize="0"/>
          <p:nvPr/>
        </p:nvPicPr>
        <p:blipFill>
          <a:blip r:embed="rId3">
            <a:alphaModFix/>
          </a:blip>
          <a:stretch>
            <a:fillRect/>
          </a:stretch>
        </p:blipFill>
        <p:spPr>
          <a:xfrm>
            <a:off x="1373275" y="1972525"/>
            <a:ext cx="2650299" cy="2614200"/>
          </a:xfrm>
          <a:prstGeom prst="rect">
            <a:avLst/>
          </a:prstGeom>
          <a:noFill/>
          <a:ln>
            <a:noFill/>
          </a:ln>
        </p:spPr>
      </p:pic>
      <p:pic>
        <p:nvPicPr>
          <p:cNvPr id="357" name="Shape 357"/>
          <p:cNvPicPr preferRelativeResize="0"/>
          <p:nvPr/>
        </p:nvPicPr>
        <p:blipFill>
          <a:blip r:embed="rId4">
            <a:alphaModFix/>
          </a:blip>
          <a:stretch>
            <a:fillRect/>
          </a:stretch>
        </p:blipFill>
        <p:spPr>
          <a:xfrm>
            <a:off x="4333375" y="1972525"/>
            <a:ext cx="2614199" cy="2614199"/>
          </a:xfrm>
          <a:prstGeom prst="rect">
            <a:avLst/>
          </a:prstGeom>
          <a:noFill/>
          <a:ln>
            <a:noFill/>
          </a:ln>
        </p:spPr>
      </p:pic>
      <p:sp>
        <p:nvSpPr>
          <p:cNvPr id="358" name="Shape 358"/>
          <p:cNvSpPr txBox="1"/>
          <p:nvPr/>
        </p:nvSpPr>
        <p:spPr>
          <a:xfrm>
            <a:off x="1642725" y="4586725"/>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Brain Slices in a DICOM</a:t>
            </a:r>
          </a:p>
        </p:txBody>
      </p:sp>
      <p:sp>
        <p:nvSpPr>
          <p:cNvPr id="359" name="Shape 359"/>
          <p:cNvSpPr txBox="1"/>
          <p:nvPr/>
        </p:nvSpPr>
        <p:spPr>
          <a:xfrm>
            <a:off x="4584775" y="4601050"/>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Sandwich Slices *Bologna</a:t>
            </a:r>
          </a:p>
        </p:txBody>
      </p:sp>
      <p:sp>
        <p:nvSpPr>
          <p:cNvPr id="360" name="Shape 360"/>
          <p:cNvSpPr txBox="1"/>
          <p:nvPr/>
        </p:nvSpPr>
        <p:spPr>
          <a:xfrm>
            <a:off x="7032600" y="3156000"/>
            <a:ext cx="2017200" cy="339300"/>
          </a:xfrm>
          <a:prstGeom prst="rect">
            <a:avLst/>
          </a:prstGeom>
          <a:noFill/>
          <a:ln>
            <a:noFill/>
          </a:ln>
        </p:spPr>
        <p:txBody>
          <a:bodyPr lIns="91425" tIns="91425" rIns="91425" bIns="91425" anchor="t" anchorCtr="0">
            <a:noAutofit/>
          </a:bodyPr>
          <a:lstStyle/>
          <a:p>
            <a:pPr lvl="0" rtl="0">
              <a:spcBef>
                <a:spcPts val="0"/>
              </a:spcBef>
              <a:buNone/>
            </a:pPr>
            <a:r>
              <a:rPr lang="en" sz="1100" b="1"/>
              <a:t>Acquisition Time @ 0 sec</a:t>
            </a:r>
          </a:p>
        </p:txBody>
      </p:sp>
      <p:sp>
        <p:nvSpPr>
          <p:cNvPr id="361" name="Shape 361"/>
          <p:cNvSpPr txBox="1"/>
          <p:nvPr/>
        </p:nvSpPr>
        <p:spPr>
          <a:xfrm>
            <a:off x="7032600" y="3891675"/>
            <a:ext cx="2017200" cy="339300"/>
          </a:xfrm>
          <a:prstGeom prst="rect">
            <a:avLst/>
          </a:prstGeom>
          <a:noFill/>
          <a:ln>
            <a:noFill/>
          </a:ln>
        </p:spPr>
        <p:txBody>
          <a:bodyPr lIns="91425" tIns="91425" rIns="91425" bIns="91425" anchor="t" anchorCtr="0">
            <a:noAutofit/>
          </a:bodyPr>
          <a:lstStyle/>
          <a:p>
            <a:pPr lvl="0" rtl="0">
              <a:spcBef>
                <a:spcPts val="0"/>
              </a:spcBef>
              <a:buNone/>
            </a:pPr>
            <a:r>
              <a:rPr lang="en" sz="1100" b="1"/>
              <a:t>Acquisition Time @ 0 sec</a:t>
            </a:r>
          </a:p>
        </p:txBody>
      </p:sp>
      <p:cxnSp>
        <p:nvCxnSpPr>
          <p:cNvPr id="362" name="Shape 362"/>
          <p:cNvCxnSpPr>
            <a:endCxn id="360" idx="2"/>
          </p:cNvCxnSpPr>
          <p:nvPr/>
        </p:nvCxnSpPr>
        <p:spPr>
          <a:xfrm rot="10800000">
            <a:off x="8041200" y="3495300"/>
            <a:ext cx="0" cy="440700"/>
          </a:xfrm>
          <a:prstGeom prst="straightConnector1">
            <a:avLst/>
          </a:prstGeom>
          <a:noFill/>
          <a:ln w="9525" cap="flat" cmpd="sng">
            <a:solidFill>
              <a:srgbClr val="000000"/>
            </a:solidFill>
            <a:prstDash val="solid"/>
            <a:round/>
            <a:headEnd type="none" w="lg" len="lg"/>
            <a:tailEnd type="triangle" w="lg" len="lg"/>
          </a:ln>
        </p:spPr>
      </p:cxnSp>
      <p:cxnSp>
        <p:nvCxnSpPr>
          <p:cNvPr id="363" name="Shape 363"/>
          <p:cNvCxnSpPr/>
          <p:nvPr/>
        </p:nvCxnSpPr>
        <p:spPr>
          <a:xfrm rot="10800000">
            <a:off x="8041200" y="2715300"/>
            <a:ext cx="0" cy="440700"/>
          </a:xfrm>
          <a:prstGeom prst="straightConnector1">
            <a:avLst/>
          </a:prstGeom>
          <a:noFill/>
          <a:ln w="9525" cap="flat" cmpd="sng">
            <a:solidFill>
              <a:srgbClr val="000000"/>
            </a:solidFill>
            <a:prstDash val="solid"/>
            <a:round/>
            <a:headEnd type="none" w="lg" len="lg"/>
            <a:tailEnd type="triangle" w="lg" len="lg"/>
          </a:ln>
        </p:spPr>
      </p:cxnSp>
      <p:sp>
        <p:nvSpPr>
          <p:cNvPr id="364" name="Shape 364"/>
          <p:cNvSpPr txBox="1"/>
          <p:nvPr/>
        </p:nvSpPr>
        <p:spPr>
          <a:xfrm>
            <a:off x="8157125" y="2801525"/>
            <a:ext cx="609900" cy="273900"/>
          </a:xfrm>
          <a:prstGeom prst="rect">
            <a:avLst/>
          </a:prstGeom>
          <a:noFill/>
          <a:ln>
            <a:noFill/>
          </a:ln>
        </p:spPr>
        <p:txBody>
          <a:bodyPr lIns="91425" tIns="91425" rIns="91425" bIns="91425" anchor="t" anchorCtr="0">
            <a:noAutofit/>
          </a:bodyPr>
          <a:lstStyle/>
          <a:p>
            <a:pPr lvl="0">
              <a:spcBef>
                <a:spcPts val="0"/>
              </a:spcBef>
              <a:buNone/>
            </a:pPr>
            <a:r>
              <a:rPr lang="en" sz="1000"/>
              <a:t>2 sec</a:t>
            </a:r>
          </a:p>
        </p:txBody>
      </p:sp>
      <p:sp>
        <p:nvSpPr>
          <p:cNvPr id="365" name="Shape 365"/>
          <p:cNvSpPr txBox="1"/>
          <p:nvPr/>
        </p:nvSpPr>
        <p:spPr>
          <a:xfrm>
            <a:off x="8153800" y="3556537"/>
            <a:ext cx="609900" cy="273900"/>
          </a:xfrm>
          <a:prstGeom prst="rect">
            <a:avLst/>
          </a:prstGeom>
          <a:noFill/>
          <a:ln>
            <a:noFill/>
          </a:ln>
        </p:spPr>
        <p:txBody>
          <a:bodyPr lIns="91425" tIns="91425" rIns="91425" bIns="91425" anchor="t" anchorCtr="0">
            <a:noAutofit/>
          </a:bodyPr>
          <a:lstStyle/>
          <a:p>
            <a:pPr lvl="0" rtl="0">
              <a:spcBef>
                <a:spcPts val="0"/>
              </a:spcBef>
              <a:buNone/>
            </a:pPr>
            <a:r>
              <a:rPr lang="en" sz="1000"/>
              <a:t>2 sec</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The Need for Preprocessing:</a:t>
            </a:r>
          </a:p>
          <a:p>
            <a:pPr lvl="0" rtl="0">
              <a:spcBef>
                <a:spcPts val="0"/>
              </a:spcBef>
              <a:buNone/>
            </a:pPr>
            <a:r>
              <a:rPr lang="en">
                <a:solidFill>
                  <a:schemeClr val="accent1"/>
                </a:solidFill>
              </a:rPr>
              <a:t>Scan Correction</a:t>
            </a:r>
          </a:p>
        </p:txBody>
      </p:sp>
      <p:sp>
        <p:nvSpPr>
          <p:cNvPr id="371" name="Shape 371"/>
          <p:cNvSpPr txBox="1">
            <a:spLocks noGrp="1"/>
          </p:cNvSpPr>
          <p:nvPr>
            <p:ph type="body" idx="1"/>
          </p:nvPr>
        </p:nvSpPr>
        <p:spPr>
          <a:xfrm>
            <a:off x="1297500" y="1567550"/>
            <a:ext cx="7038900" cy="2911200"/>
          </a:xfrm>
          <a:prstGeom prst="rect">
            <a:avLst/>
          </a:prstGeom>
        </p:spPr>
        <p:txBody>
          <a:bodyPr lIns="91425" tIns="91425" rIns="91425" bIns="91425" anchor="t" anchorCtr="0">
            <a:noAutofit/>
          </a:bodyPr>
          <a:lstStyle/>
          <a:p>
            <a:pPr lvl="0">
              <a:spcBef>
                <a:spcPts val="0"/>
              </a:spcBef>
              <a:buNone/>
            </a:pPr>
            <a:r>
              <a:rPr lang="en" sz="1400" dirty="0">
                <a:solidFill>
                  <a:srgbClr val="000000"/>
                </a:solidFill>
              </a:rPr>
              <a:t>Assumption: Within each functional MRI picture, slices are acquired at different times</a:t>
            </a:r>
          </a:p>
          <a:p>
            <a:pPr lvl="0" rtl="0">
              <a:spcBef>
                <a:spcPts val="0"/>
              </a:spcBef>
              <a:buNone/>
            </a:pPr>
            <a:r>
              <a:rPr lang="en" sz="1400" dirty="0">
                <a:solidFill>
                  <a:srgbClr val="000000"/>
                </a:solidFill>
              </a:rPr>
              <a:t>Preprocessing Step: </a:t>
            </a:r>
            <a:r>
              <a:rPr lang="en" sz="1400" dirty="0">
                <a:solidFill>
                  <a:schemeClr val="accent1"/>
                </a:solidFill>
              </a:rPr>
              <a:t>Slice Time Correction (STC)</a:t>
            </a:r>
          </a:p>
        </p:txBody>
      </p:sp>
      <p:pic>
        <p:nvPicPr>
          <p:cNvPr id="372" name="Shape 372" descr="Screen Shot 2017-08-06 at 4.48.59 PM.png"/>
          <p:cNvPicPr preferRelativeResize="0"/>
          <p:nvPr/>
        </p:nvPicPr>
        <p:blipFill rotWithShape="1">
          <a:blip r:embed="rId3">
            <a:alphaModFix/>
          </a:blip>
          <a:srcRect l="50963" t="7809" b="12750"/>
          <a:stretch/>
        </p:blipFill>
        <p:spPr>
          <a:xfrm>
            <a:off x="5532349" y="2927537"/>
            <a:ext cx="1698100" cy="1611449"/>
          </a:xfrm>
          <a:prstGeom prst="rect">
            <a:avLst/>
          </a:prstGeom>
          <a:noFill/>
          <a:ln>
            <a:noFill/>
          </a:ln>
        </p:spPr>
      </p:pic>
      <p:pic>
        <p:nvPicPr>
          <p:cNvPr id="373" name="Shape 373" descr="Screen Shot 2017-08-06 at 4.48.31 PM.png"/>
          <p:cNvPicPr preferRelativeResize="0"/>
          <p:nvPr/>
        </p:nvPicPr>
        <p:blipFill rotWithShape="1">
          <a:blip r:embed="rId4">
            <a:alphaModFix/>
          </a:blip>
          <a:srcRect l="52850" t="7809" b="15024"/>
          <a:stretch/>
        </p:blipFill>
        <p:spPr>
          <a:xfrm>
            <a:off x="2050325" y="2913424"/>
            <a:ext cx="1612199" cy="1565324"/>
          </a:xfrm>
          <a:prstGeom prst="rect">
            <a:avLst/>
          </a:prstGeom>
          <a:noFill/>
          <a:ln>
            <a:noFill/>
          </a:ln>
        </p:spPr>
      </p:pic>
      <p:sp>
        <p:nvSpPr>
          <p:cNvPr id="374" name="Shape 374"/>
          <p:cNvSpPr txBox="1"/>
          <p:nvPr/>
        </p:nvSpPr>
        <p:spPr>
          <a:xfrm>
            <a:off x="2210525" y="2402100"/>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solidFill>
                  <a:schemeClr val="accent1"/>
                </a:solidFill>
              </a:rPr>
              <a:t>Before STC</a:t>
            </a:r>
          </a:p>
        </p:txBody>
      </p:sp>
      <p:sp>
        <p:nvSpPr>
          <p:cNvPr id="375" name="Shape 375"/>
          <p:cNvSpPr txBox="1"/>
          <p:nvPr/>
        </p:nvSpPr>
        <p:spPr>
          <a:xfrm>
            <a:off x="5576650" y="2416212"/>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solidFill>
                  <a:schemeClr val="accent1"/>
                </a:solidFill>
              </a:rPr>
              <a:t>After STC</a:t>
            </a:r>
          </a:p>
        </p:txBody>
      </p:sp>
      <p:pic>
        <p:nvPicPr>
          <p:cNvPr id="376" name="Shape 376"/>
          <p:cNvPicPr preferRelativeResize="0"/>
          <p:nvPr/>
        </p:nvPicPr>
        <p:blipFill>
          <a:blip r:embed="rId5">
            <a:alphaModFix/>
          </a:blip>
          <a:stretch>
            <a:fillRect/>
          </a:stretch>
        </p:blipFill>
        <p:spPr>
          <a:xfrm>
            <a:off x="3662525" y="2913424"/>
            <a:ext cx="789525" cy="721099"/>
          </a:xfrm>
          <a:prstGeom prst="rect">
            <a:avLst/>
          </a:prstGeom>
          <a:noFill/>
          <a:ln>
            <a:noFill/>
          </a:ln>
        </p:spPr>
      </p:pic>
      <p:pic>
        <p:nvPicPr>
          <p:cNvPr id="377" name="Shape 377"/>
          <p:cNvPicPr preferRelativeResize="0"/>
          <p:nvPr/>
        </p:nvPicPr>
        <p:blipFill rotWithShape="1">
          <a:blip r:embed="rId6">
            <a:alphaModFix/>
          </a:blip>
          <a:srcRect t="10450" b="6014"/>
          <a:stretch/>
        </p:blipFill>
        <p:spPr>
          <a:xfrm>
            <a:off x="3792650" y="3708275"/>
            <a:ext cx="529275" cy="721100"/>
          </a:xfrm>
          <a:prstGeom prst="rect">
            <a:avLst/>
          </a:prstGeom>
          <a:noFill/>
          <a:ln>
            <a:noFill/>
          </a:ln>
        </p:spPr>
      </p:pic>
      <p:pic>
        <p:nvPicPr>
          <p:cNvPr id="378" name="Shape 378"/>
          <p:cNvPicPr preferRelativeResize="0"/>
          <p:nvPr/>
        </p:nvPicPr>
        <p:blipFill rotWithShape="1">
          <a:blip r:embed="rId6">
            <a:alphaModFix/>
          </a:blip>
          <a:srcRect t="10450" b="6014"/>
          <a:stretch/>
        </p:blipFill>
        <p:spPr>
          <a:xfrm>
            <a:off x="7230450" y="3722387"/>
            <a:ext cx="529275" cy="721100"/>
          </a:xfrm>
          <a:prstGeom prst="rect">
            <a:avLst/>
          </a:prstGeom>
          <a:noFill/>
          <a:ln>
            <a:noFill/>
          </a:ln>
        </p:spPr>
      </p:pic>
      <p:pic>
        <p:nvPicPr>
          <p:cNvPr id="379" name="Shape 379"/>
          <p:cNvPicPr preferRelativeResize="0"/>
          <p:nvPr/>
        </p:nvPicPr>
        <p:blipFill rotWithShape="1">
          <a:blip r:embed="rId6">
            <a:alphaModFix/>
          </a:blip>
          <a:srcRect t="10450" b="6014"/>
          <a:stretch/>
        </p:blipFill>
        <p:spPr>
          <a:xfrm>
            <a:off x="7230450" y="2927537"/>
            <a:ext cx="529275" cy="721100"/>
          </a:xfrm>
          <a:prstGeom prst="rect">
            <a:avLst/>
          </a:prstGeom>
          <a:noFill/>
          <a:ln>
            <a:noFill/>
          </a:ln>
        </p:spPr>
      </p:pic>
      <p:pic>
        <p:nvPicPr>
          <p:cNvPr id="380" name="Shape 380" descr="Screen Shot 2017-08-06 at 4.48.59 PM.png"/>
          <p:cNvPicPr preferRelativeResize="0"/>
          <p:nvPr/>
        </p:nvPicPr>
        <p:blipFill rotWithShape="1">
          <a:blip r:embed="rId3">
            <a:alphaModFix/>
          </a:blip>
          <a:srcRect t="24158" r="76148" b="40293"/>
          <a:stretch/>
        </p:blipFill>
        <p:spPr>
          <a:xfrm>
            <a:off x="471525" y="3289250"/>
            <a:ext cx="825975" cy="721099"/>
          </a:xfrm>
          <a:prstGeom prst="rect">
            <a:avLst/>
          </a:prstGeom>
          <a:noFill/>
          <a:ln>
            <a:noFill/>
          </a:ln>
        </p:spPr>
      </p:pic>
      <p:cxnSp>
        <p:nvCxnSpPr>
          <p:cNvPr id="381" name="Shape 381"/>
          <p:cNvCxnSpPr/>
          <p:nvPr/>
        </p:nvCxnSpPr>
        <p:spPr>
          <a:xfrm rot="10800000" flipH="1">
            <a:off x="1297500" y="3305400"/>
            <a:ext cx="664499" cy="344400"/>
          </a:xfrm>
          <a:prstGeom prst="straightConnector1">
            <a:avLst/>
          </a:prstGeom>
          <a:noFill/>
          <a:ln w="9525" cap="flat" cmpd="sng">
            <a:solidFill>
              <a:srgbClr val="000000"/>
            </a:solidFill>
            <a:prstDash val="solid"/>
            <a:round/>
            <a:headEnd type="none" w="lg" len="lg"/>
            <a:tailEnd type="triangle" w="lg" len="lg"/>
          </a:ln>
        </p:spPr>
      </p:cxnSp>
      <p:cxnSp>
        <p:nvCxnSpPr>
          <p:cNvPr id="382" name="Shape 382"/>
          <p:cNvCxnSpPr>
            <a:stCxn id="380" idx="3"/>
          </p:cNvCxnSpPr>
          <p:nvPr/>
        </p:nvCxnSpPr>
        <p:spPr>
          <a:xfrm>
            <a:off x="1297500" y="3649800"/>
            <a:ext cx="620399" cy="450900"/>
          </a:xfrm>
          <a:prstGeom prst="straightConnector1">
            <a:avLst/>
          </a:prstGeom>
          <a:noFill/>
          <a:ln w="9525" cap="flat" cmpd="sng">
            <a:solidFill>
              <a:srgbClr val="000000"/>
            </a:solidFill>
            <a:prstDash val="solid"/>
            <a:round/>
            <a:headEnd type="none" w="lg" len="lg"/>
            <a:tailEnd type="triangle" w="lg" len="lg"/>
          </a:ln>
        </p:spPr>
      </p:cxnSp>
      <p:sp>
        <p:nvSpPr>
          <p:cNvPr id="383" name="Shape 383"/>
          <p:cNvSpPr txBox="1"/>
          <p:nvPr/>
        </p:nvSpPr>
        <p:spPr>
          <a:xfrm>
            <a:off x="1176300" y="2934075"/>
            <a:ext cx="862800" cy="3393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chemeClr val="accent1"/>
                </a:solidFill>
              </a:rPr>
              <a:t>Slice </a:t>
            </a:r>
          </a:p>
          <a:p>
            <a:pPr lvl="0" algn="ctr" rtl="0">
              <a:spcBef>
                <a:spcPts val="0"/>
              </a:spcBef>
              <a:buNone/>
            </a:pPr>
            <a:r>
              <a:rPr lang="en" sz="1100">
                <a:solidFill>
                  <a:schemeClr val="accent1"/>
                </a:solidFill>
              </a:rPr>
              <a:t>X</a:t>
            </a:r>
          </a:p>
        </p:txBody>
      </p:sp>
      <p:sp>
        <p:nvSpPr>
          <p:cNvPr id="384" name="Shape 384"/>
          <p:cNvSpPr txBox="1"/>
          <p:nvPr/>
        </p:nvSpPr>
        <p:spPr>
          <a:xfrm>
            <a:off x="1198350" y="4010350"/>
            <a:ext cx="862800" cy="3393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chemeClr val="accent1"/>
                </a:solidFill>
              </a:rPr>
              <a:t>Slice </a:t>
            </a:r>
          </a:p>
          <a:p>
            <a:pPr lvl="0" algn="ctr" rtl="0">
              <a:spcBef>
                <a:spcPts val="0"/>
              </a:spcBef>
              <a:buNone/>
            </a:pPr>
            <a:r>
              <a:rPr lang="en" sz="1100">
                <a:solidFill>
                  <a:schemeClr val="accent1"/>
                </a:solidFill>
              </a:rPr>
              <a:t>X + 1</a:t>
            </a:r>
          </a:p>
        </p:txBody>
      </p:sp>
      <p:cxnSp>
        <p:nvCxnSpPr>
          <p:cNvPr id="385" name="Shape 385"/>
          <p:cNvCxnSpPr/>
          <p:nvPr/>
        </p:nvCxnSpPr>
        <p:spPr>
          <a:xfrm rot="10800000" flipH="1">
            <a:off x="4551375" y="3641075"/>
            <a:ext cx="795300" cy="17700"/>
          </a:xfrm>
          <a:prstGeom prst="straightConnector1">
            <a:avLst/>
          </a:prstGeom>
          <a:noFill/>
          <a:ln w="19050" cap="flat" cmpd="sng">
            <a:solidFill>
              <a:srgbClr val="000000"/>
            </a:solidFill>
            <a:prstDash val="solid"/>
            <a:round/>
            <a:headEnd type="none" w="lg" len="lg"/>
            <a:tailEnd type="triangle" w="lg" len="lg"/>
          </a:ln>
        </p:spPr>
      </p:cxnSp>
      <p:sp>
        <p:nvSpPr>
          <p:cNvPr id="386" name="Shape 386"/>
          <p:cNvSpPr txBox="1"/>
          <p:nvPr/>
        </p:nvSpPr>
        <p:spPr>
          <a:xfrm>
            <a:off x="4594887" y="3705600"/>
            <a:ext cx="6645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STC</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a:spcBef>
                <a:spcPts val="0"/>
              </a:spcBef>
              <a:buNone/>
            </a:pPr>
            <a:r>
              <a:rPr lang="en">
                <a:solidFill>
                  <a:srgbClr val="000000"/>
                </a:solidFill>
              </a:rPr>
              <a:t>The Need for Preprocessing:</a:t>
            </a:r>
          </a:p>
          <a:p>
            <a:pPr lvl="0" rtl="0">
              <a:spcBef>
                <a:spcPts val="0"/>
              </a:spcBef>
              <a:buNone/>
            </a:pPr>
            <a:r>
              <a:rPr lang="en">
                <a:solidFill>
                  <a:schemeClr val="accent1"/>
                </a:solidFill>
              </a:rPr>
              <a:t>Beyond Brain Activity</a:t>
            </a:r>
          </a:p>
        </p:txBody>
      </p:sp>
      <p:sp>
        <p:nvSpPr>
          <p:cNvPr id="392" name="Shape 392"/>
          <p:cNvSpPr txBox="1">
            <a:spLocks noGrp="1"/>
          </p:cNvSpPr>
          <p:nvPr>
            <p:ph type="body" idx="1"/>
          </p:nvPr>
        </p:nvSpPr>
        <p:spPr>
          <a:xfrm>
            <a:off x="1297500" y="1567550"/>
            <a:ext cx="7038900" cy="2911200"/>
          </a:xfrm>
          <a:prstGeom prst="rect">
            <a:avLst/>
          </a:prstGeom>
        </p:spPr>
        <p:txBody>
          <a:bodyPr lIns="91425" tIns="91425" rIns="91425" bIns="91425" anchor="t" anchorCtr="0">
            <a:noAutofit/>
          </a:bodyPr>
          <a:lstStyle/>
          <a:p>
            <a:pPr lvl="0" rtl="0">
              <a:spcBef>
                <a:spcPts val="0"/>
              </a:spcBef>
              <a:buNone/>
            </a:pPr>
            <a:r>
              <a:rPr lang="en" sz="1400" dirty="0">
                <a:solidFill>
                  <a:srgbClr val="000000"/>
                </a:solidFill>
              </a:rPr>
              <a:t>Assumption: The scanner measures physiological information that isn’t brain activity</a:t>
            </a:r>
          </a:p>
        </p:txBody>
      </p:sp>
      <p:grpSp>
        <p:nvGrpSpPr>
          <p:cNvPr id="393" name="Shape 393"/>
          <p:cNvGrpSpPr/>
          <p:nvPr/>
        </p:nvGrpSpPr>
        <p:grpSpPr>
          <a:xfrm>
            <a:off x="3198150" y="2249526"/>
            <a:ext cx="4340250" cy="2625861"/>
            <a:chOff x="1642725" y="2300163"/>
            <a:chExt cx="4340250" cy="2625861"/>
          </a:xfrm>
        </p:grpSpPr>
        <p:pic>
          <p:nvPicPr>
            <p:cNvPr id="394" name="Shape 394"/>
            <p:cNvPicPr preferRelativeResize="0"/>
            <p:nvPr/>
          </p:nvPicPr>
          <p:blipFill>
            <a:blip r:embed="rId3">
              <a:alphaModFix/>
            </a:blip>
            <a:stretch>
              <a:fillRect/>
            </a:stretch>
          </p:blipFill>
          <p:spPr>
            <a:xfrm>
              <a:off x="1832362" y="2300163"/>
              <a:ext cx="1884524" cy="1969149"/>
            </a:xfrm>
            <a:prstGeom prst="rect">
              <a:avLst/>
            </a:prstGeom>
            <a:noFill/>
            <a:ln>
              <a:noFill/>
            </a:ln>
          </p:spPr>
        </p:pic>
        <p:sp>
          <p:nvSpPr>
            <p:cNvPr id="395" name="Shape 395"/>
            <p:cNvSpPr txBox="1"/>
            <p:nvPr/>
          </p:nvSpPr>
          <p:spPr>
            <a:xfrm>
              <a:off x="1642725" y="4586725"/>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Heart Rate</a:t>
              </a:r>
            </a:p>
          </p:txBody>
        </p:sp>
        <p:pic>
          <p:nvPicPr>
            <p:cNvPr id="396" name="Shape 396"/>
            <p:cNvPicPr preferRelativeResize="0"/>
            <p:nvPr/>
          </p:nvPicPr>
          <p:blipFill>
            <a:blip r:embed="rId4">
              <a:alphaModFix/>
            </a:blip>
            <a:stretch>
              <a:fillRect/>
            </a:stretch>
          </p:blipFill>
          <p:spPr>
            <a:xfrm>
              <a:off x="3601725" y="2430687"/>
              <a:ext cx="2381250" cy="1790700"/>
            </a:xfrm>
            <a:prstGeom prst="rect">
              <a:avLst/>
            </a:prstGeom>
            <a:noFill/>
            <a:ln>
              <a:noFill/>
            </a:ln>
          </p:spPr>
        </p:pic>
        <p:sp>
          <p:nvSpPr>
            <p:cNvPr id="397" name="Shape 397"/>
            <p:cNvSpPr txBox="1"/>
            <p:nvPr/>
          </p:nvSpPr>
          <p:spPr>
            <a:xfrm>
              <a:off x="3844375" y="4586725"/>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Breathing</a:t>
              </a:r>
            </a:p>
          </p:txBody>
        </p:sp>
      </p:grpSp>
      <p:grpSp>
        <p:nvGrpSpPr>
          <p:cNvPr id="398" name="Shape 398"/>
          <p:cNvGrpSpPr/>
          <p:nvPr/>
        </p:nvGrpSpPr>
        <p:grpSpPr>
          <a:xfrm>
            <a:off x="1254650" y="2249525"/>
            <a:ext cx="2111400" cy="2651425"/>
            <a:chOff x="5893925" y="2244750"/>
            <a:chExt cx="2111400" cy="2651425"/>
          </a:xfrm>
        </p:grpSpPr>
        <p:pic>
          <p:nvPicPr>
            <p:cNvPr id="399" name="Shape 399"/>
            <p:cNvPicPr preferRelativeResize="0"/>
            <p:nvPr/>
          </p:nvPicPr>
          <p:blipFill rotWithShape="1">
            <a:blip r:embed="rId5">
              <a:alphaModFix/>
            </a:blip>
            <a:srcRect l="16887" t="30773" r="33863" b="7433"/>
            <a:stretch/>
          </p:blipFill>
          <p:spPr>
            <a:xfrm>
              <a:off x="6114650" y="2244750"/>
              <a:ext cx="1669949" cy="1859975"/>
            </a:xfrm>
            <a:prstGeom prst="rect">
              <a:avLst/>
            </a:prstGeom>
            <a:noFill/>
            <a:ln>
              <a:noFill/>
            </a:ln>
          </p:spPr>
        </p:pic>
        <p:sp>
          <p:nvSpPr>
            <p:cNvPr id="400" name="Shape 400"/>
            <p:cNvSpPr txBox="1"/>
            <p:nvPr/>
          </p:nvSpPr>
          <p:spPr>
            <a:xfrm>
              <a:off x="5893925" y="4556875"/>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Head Motion</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dirty="0">
                <a:solidFill>
                  <a:srgbClr val="000000"/>
                </a:solidFill>
              </a:rPr>
              <a:t>The Need for Preprocessing:</a:t>
            </a:r>
          </a:p>
          <a:p>
            <a:pPr lvl="0" rtl="0">
              <a:spcBef>
                <a:spcPts val="0"/>
              </a:spcBef>
              <a:buNone/>
            </a:pPr>
            <a:r>
              <a:rPr lang="en" dirty="0">
                <a:solidFill>
                  <a:schemeClr val="accent1"/>
                </a:solidFill>
              </a:rPr>
              <a:t>Beyond Brain Activity</a:t>
            </a:r>
          </a:p>
        </p:txBody>
      </p:sp>
      <p:sp>
        <p:nvSpPr>
          <p:cNvPr id="406" name="Shape 406"/>
          <p:cNvSpPr txBox="1">
            <a:spLocks noGrp="1"/>
          </p:cNvSpPr>
          <p:nvPr>
            <p:ph type="body" idx="1"/>
          </p:nvPr>
        </p:nvSpPr>
        <p:spPr>
          <a:xfrm>
            <a:off x="1297500" y="1567550"/>
            <a:ext cx="7038900" cy="2911200"/>
          </a:xfrm>
          <a:prstGeom prst="rect">
            <a:avLst/>
          </a:prstGeom>
        </p:spPr>
        <p:txBody>
          <a:bodyPr lIns="91425" tIns="91425" rIns="91425" bIns="91425" anchor="t" anchorCtr="0">
            <a:noAutofit/>
          </a:bodyPr>
          <a:lstStyle/>
          <a:p>
            <a:pPr lvl="0">
              <a:spcBef>
                <a:spcPts val="0"/>
              </a:spcBef>
              <a:buNone/>
            </a:pPr>
            <a:r>
              <a:rPr lang="en" sz="1400" dirty="0">
                <a:solidFill>
                  <a:srgbClr val="000000"/>
                </a:solidFill>
              </a:rPr>
              <a:t>Assumption: The scanner measures physiological information that isn’t brain activity</a:t>
            </a:r>
          </a:p>
          <a:p>
            <a:pPr lvl="0" rtl="0">
              <a:spcBef>
                <a:spcPts val="0"/>
              </a:spcBef>
              <a:buNone/>
            </a:pPr>
            <a:r>
              <a:rPr lang="en" sz="1400" dirty="0">
                <a:solidFill>
                  <a:srgbClr val="000000"/>
                </a:solidFill>
              </a:rPr>
              <a:t>Preprocessing Step: </a:t>
            </a:r>
            <a:r>
              <a:rPr lang="en" sz="1400" dirty="0">
                <a:solidFill>
                  <a:schemeClr val="accent1"/>
                </a:solidFill>
              </a:rPr>
              <a:t>Motion Correction</a:t>
            </a:r>
            <a:r>
              <a:rPr lang="en" sz="1400" dirty="0">
                <a:solidFill>
                  <a:srgbClr val="000000"/>
                </a:solidFill>
              </a:rPr>
              <a:t> and </a:t>
            </a:r>
            <a:r>
              <a:rPr lang="en" sz="1400" dirty="0">
                <a:solidFill>
                  <a:schemeClr val="accent1"/>
                </a:solidFill>
              </a:rPr>
              <a:t>Nuisance Variable Regression</a:t>
            </a:r>
          </a:p>
        </p:txBody>
      </p:sp>
      <p:pic>
        <p:nvPicPr>
          <p:cNvPr id="407" name="Shape 407"/>
          <p:cNvPicPr preferRelativeResize="0"/>
          <p:nvPr/>
        </p:nvPicPr>
        <p:blipFill>
          <a:blip r:embed="rId3">
            <a:alphaModFix/>
          </a:blip>
          <a:stretch>
            <a:fillRect/>
          </a:stretch>
        </p:blipFill>
        <p:spPr>
          <a:xfrm>
            <a:off x="4892331" y="2490850"/>
            <a:ext cx="2501100" cy="1657624"/>
          </a:xfrm>
          <a:prstGeom prst="rect">
            <a:avLst/>
          </a:prstGeom>
          <a:noFill/>
          <a:ln>
            <a:noFill/>
          </a:ln>
        </p:spPr>
      </p:pic>
      <p:pic>
        <p:nvPicPr>
          <p:cNvPr id="408" name="Shape 408" descr="Screen Shot 2017-08-06 at 5.12.09 PM.png"/>
          <p:cNvPicPr preferRelativeResize="0"/>
          <p:nvPr/>
        </p:nvPicPr>
        <p:blipFill>
          <a:blip r:embed="rId4">
            <a:alphaModFix/>
          </a:blip>
          <a:stretch>
            <a:fillRect/>
          </a:stretch>
        </p:blipFill>
        <p:spPr>
          <a:xfrm>
            <a:off x="1363861" y="2657674"/>
            <a:ext cx="3059600" cy="1490800"/>
          </a:xfrm>
          <a:prstGeom prst="rect">
            <a:avLst/>
          </a:prstGeom>
          <a:noFill/>
          <a:ln>
            <a:noFill/>
          </a:ln>
        </p:spPr>
      </p:pic>
      <p:sp>
        <p:nvSpPr>
          <p:cNvPr id="409" name="Shape 409"/>
          <p:cNvSpPr txBox="1"/>
          <p:nvPr/>
        </p:nvSpPr>
        <p:spPr>
          <a:xfrm>
            <a:off x="1837963" y="4409250"/>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Track Motion in Scanner</a:t>
            </a:r>
          </a:p>
        </p:txBody>
      </p:sp>
      <p:sp>
        <p:nvSpPr>
          <p:cNvPr id="412" name="Shape 412"/>
          <p:cNvSpPr txBox="1"/>
          <p:nvPr/>
        </p:nvSpPr>
        <p:spPr>
          <a:xfrm>
            <a:off x="5016856" y="4388250"/>
            <a:ext cx="2111400" cy="505500"/>
          </a:xfrm>
          <a:prstGeom prst="rect">
            <a:avLst/>
          </a:prstGeom>
          <a:noFill/>
          <a:ln>
            <a:noFill/>
          </a:ln>
        </p:spPr>
        <p:txBody>
          <a:bodyPr lIns="91425" tIns="91425" rIns="91425" bIns="91425" anchor="t" anchorCtr="0">
            <a:noAutofit/>
          </a:bodyPr>
          <a:lstStyle/>
          <a:p>
            <a:pPr lvl="0" algn="ctr" rtl="0">
              <a:spcBef>
                <a:spcPts val="0"/>
              </a:spcBef>
              <a:buNone/>
            </a:pPr>
            <a:r>
              <a:rPr lang="en" sz="1100" b="1"/>
              <a:t>Regress Ventricles and Cerebrospinal Fluid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3">
            <a:alphaModFix/>
          </a:blip>
          <a:srcRect r="49720"/>
          <a:stretch/>
        </p:blipFill>
        <p:spPr>
          <a:xfrm>
            <a:off x="4681850" y="2289425"/>
            <a:ext cx="1114525" cy="1623774"/>
          </a:xfrm>
          <a:prstGeom prst="rect">
            <a:avLst/>
          </a:prstGeom>
          <a:noFill/>
          <a:ln>
            <a:noFill/>
          </a:ln>
        </p:spPr>
      </p:pic>
      <p:sp>
        <p:nvSpPr>
          <p:cNvPr id="141" name="Shape 141"/>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The Power of Vision</a:t>
            </a:r>
          </a:p>
        </p:txBody>
      </p:sp>
      <p:sp>
        <p:nvSpPr>
          <p:cNvPr id="142" name="Shape 142"/>
          <p:cNvSpPr txBox="1">
            <a:spLocks noGrp="1"/>
          </p:cNvSpPr>
          <p:nvPr>
            <p:ph type="body" idx="1"/>
          </p:nvPr>
        </p:nvSpPr>
        <p:spPr>
          <a:xfrm>
            <a:off x="1297500" y="1307850"/>
            <a:ext cx="7038900" cy="664200"/>
          </a:xfrm>
          <a:prstGeom prst="rect">
            <a:avLst/>
          </a:prstGeom>
        </p:spPr>
        <p:txBody>
          <a:bodyPr lIns="91425" tIns="91425" rIns="91425" bIns="91425" anchor="t" anchorCtr="0">
            <a:noAutofit/>
          </a:bodyPr>
          <a:lstStyle/>
          <a:p>
            <a:pPr marL="457200" lvl="0" indent="-228600" rtl="0">
              <a:spcBef>
                <a:spcPts val="0"/>
              </a:spcBef>
              <a:buClr>
                <a:srgbClr val="000000"/>
              </a:buClr>
            </a:pPr>
            <a:r>
              <a:rPr lang="en" sz="1500" dirty="0">
                <a:solidFill>
                  <a:srgbClr val="000000"/>
                </a:solidFill>
              </a:rPr>
              <a:t>Human vision enables understanding the physical world via depth perception, pattern recognition, perspective, image reorientation</a:t>
            </a:r>
          </a:p>
        </p:txBody>
      </p:sp>
      <p:pic>
        <p:nvPicPr>
          <p:cNvPr id="143" name="Shape 143"/>
          <p:cNvPicPr preferRelativeResize="0"/>
          <p:nvPr/>
        </p:nvPicPr>
        <p:blipFill rotWithShape="1">
          <a:blip r:embed="rId4">
            <a:alphaModFix/>
          </a:blip>
          <a:srcRect l="6688" r="27990"/>
          <a:stretch/>
        </p:blipFill>
        <p:spPr>
          <a:xfrm>
            <a:off x="7346199" y="2278425"/>
            <a:ext cx="1322525" cy="1645775"/>
          </a:xfrm>
          <a:prstGeom prst="rect">
            <a:avLst/>
          </a:prstGeom>
          <a:noFill/>
          <a:ln>
            <a:noFill/>
          </a:ln>
        </p:spPr>
      </p:pic>
      <p:sp>
        <p:nvSpPr>
          <p:cNvPr id="144" name="Shape 144"/>
          <p:cNvSpPr txBox="1"/>
          <p:nvPr/>
        </p:nvSpPr>
        <p:spPr>
          <a:xfrm>
            <a:off x="5391700" y="4172200"/>
            <a:ext cx="2882700" cy="444300"/>
          </a:xfrm>
          <a:prstGeom prst="rect">
            <a:avLst/>
          </a:prstGeom>
          <a:noFill/>
          <a:ln>
            <a:noFill/>
          </a:ln>
        </p:spPr>
        <p:txBody>
          <a:bodyPr lIns="91425" tIns="91425" rIns="91425" bIns="91425" anchor="t" anchorCtr="0">
            <a:noAutofit/>
          </a:bodyPr>
          <a:lstStyle/>
          <a:p>
            <a:pPr lvl="0" algn="ctr">
              <a:spcBef>
                <a:spcPts val="0"/>
              </a:spcBef>
              <a:buNone/>
            </a:pPr>
            <a:r>
              <a:rPr lang="en" sz="1100"/>
              <a:t>Semi-Automated </a:t>
            </a:r>
          </a:p>
          <a:p>
            <a:pPr lvl="0" algn="ctr">
              <a:spcBef>
                <a:spcPts val="0"/>
              </a:spcBef>
              <a:buNone/>
            </a:pPr>
            <a:r>
              <a:rPr lang="en" sz="1100"/>
              <a:t>Computational Image Recognition</a:t>
            </a:r>
          </a:p>
        </p:txBody>
      </p:sp>
      <p:pic>
        <p:nvPicPr>
          <p:cNvPr id="145" name="Shape 145"/>
          <p:cNvPicPr preferRelativeResize="0"/>
          <p:nvPr/>
        </p:nvPicPr>
        <p:blipFill rotWithShape="1">
          <a:blip r:embed="rId5">
            <a:alphaModFix/>
          </a:blip>
          <a:srcRect t="18517" b="6905"/>
          <a:stretch/>
        </p:blipFill>
        <p:spPr>
          <a:xfrm>
            <a:off x="1733425" y="2289424"/>
            <a:ext cx="1224803" cy="1623772"/>
          </a:xfrm>
          <a:prstGeom prst="rect">
            <a:avLst/>
          </a:prstGeom>
          <a:noFill/>
          <a:ln>
            <a:noFill/>
          </a:ln>
        </p:spPr>
      </p:pic>
      <p:pic>
        <p:nvPicPr>
          <p:cNvPr id="146" name="Shape 146"/>
          <p:cNvPicPr preferRelativeResize="0"/>
          <p:nvPr/>
        </p:nvPicPr>
        <p:blipFill rotWithShape="1">
          <a:blip r:embed="rId6">
            <a:alphaModFix/>
          </a:blip>
          <a:srcRect t="18777" b="6651"/>
          <a:stretch/>
        </p:blipFill>
        <p:spPr>
          <a:xfrm>
            <a:off x="3012625" y="2289425"/>
            <a:ext cx="1224803" cy="1623772"/>
          </a:xfrm>
          <a:prstGeom prst="rect">
            <a:avLst/>
          </a:prstGeom>
          <a:noFill/>
          <a:ln>
            <a:noFill/>
          </a:ln>
        </p:spPr>
      </p:pic>
      <p:pic>
        <p:nvPicPr>
          <p:cNvPr id="147" name="Shape 147"/>
          <p:cNvPicPr preferRelativeResize="0"/>
          <p:nvPr/>
        </p:nvPicPr>
        <p:blipFill rotWithShape="1">
          <a:blip r:embed="rId7">
            <a:alphaModFix/>
          </a:blip>
          <a:srcRect t="12484" b="12939"/>
          <a:stretch/>
        </p:blipFill>
        <p:spPr>
          <a:xfrm>
            <a:off x="408924" y="2289424"/>
            <a:ext cx="1224803" cy="1623772"/>
          </a:xfrm>
          <a:prstGeom prst="rect">
            <a:avLst/>
          </a:prstGeom>
          <a:noFill/>
          <a:ln>
            <a:noFill/>
          </a:ln>
        </p:spPr>
      </p:pic>
      <p:sp>
        <p:nvSpPr>
          <p:cNvPr id="148" name="Shape 148"/>
          <p:cNvSpPr txBox="1"/>
          <p:nvPr/>
        </p:nvSpPr>
        <p:spPr>
          <a:xfrm>
            <a:off x="863125" y="4229325"/>
            <a:ext cx="2882700" cy="444300"/>
          </a:xfrm>
          <a:prstGeom prst="rect">
            <a:avLst/>
          </a:prstGeom>
          <a:noFill/>
          <a:ln>
            <a:noFill/>
          </a:ln>
        </p:spPr>
        <p:txBody>
          <a:bodyPr lIns="91425" tIns="91425" rIns="91425" bIns="91425" anchor="t" anchorCtr="0">
            <a:noAutofit/>
          </a:bodyPr>
          <a:lstStyle/>
          <a:p>
            <a:pPr lvl="0" algn="ctr" rtl="0">
              <a:spcBef>
                <a:spcPts val="0"/>
              </a:spcBef>
              <a:buNone/>
            </a:pPr>
            <a:r>
              <a:rPr lang="en" sz="1100"/>
              <a:t>Different Views of the Same Chair</a:t>
            </a:r>
          </a:p>
        </p:txBody>
      </p:sp>
      <p:pic>
        <p:nvPicPr>
          <p:cNvPr id="149" name="Shape 149"/>
          <p:cNvPicPr preferRelativeResize="0"/>
          <p:nvPr/>
        </p:nvPicPr>
        <p:blipFill rotWithShape="1">
          <a:blip r:embed="rId8">
            <a:alphaModFix/>
          </a:blip>
          <a:srcRect l="15351" r="35126"/>
          <a:stretch/>
        </p:blipFill>
        <p:spPr>
          <a:xfrm>
            <a:off x="6013324" y="2278425"/>
            <a:ext cx="1224799" cy="1645774"/>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823850" y="1340075"/>
            <a:ext cx="4587000" cy="1148700"/>
          </a:xfrm>
          <a:prstGeom prst="rect">
            <a:avLst/>
          </a:prstGeom>
        </p:spPr>
        <p:txBody>
          <a:bodyPr lIns="91425" tIns="91425" rIns="91425" bIns="91425" anchor="ctr" anchorCtr="0">
            <a:noAutofit/>
          </a:bodyPr>
          <a:lstStyle/>
          <a:p>
            <a:pPr lvl="0" rtl="0">
              <a:spcBef>
                <a:spcPts val="0"/>
              </a:spcBef>
              <a:buNone/>
            </a:pPr>
            <a:r>
              <a:rPr lang="en">
                <a:solidFill>
                  <a:srgbClr val="000000"/>
                </a:solidFill>
              </a:rPr>
              <a:t>Implementation: Preprocessing in Full</a:t>
            </a:r>
          </a:p>
        </p:txBody>
      </p:sp>
      <p:pic>
        <p:nvPicPr>
          <p:cNvPr id="418" name="Shape 418"/>
          <p:cNvPicPr preferRelativeResize="0"/>
          <p:nvPr/>
        </p:nvPicPr>
        <p:blipFill>
          <a:blip r:embed="rId3">
            <a:alphaModFix/>
          </a:blip>
          <a:stretch>
            <a:fillRect/>
          </a:stretch>
        </p:blipFill>
        <p:spPr>
          <a:xfrm>
            <a:off x="3961400" y="2429075"/>
            <a:ext cx="2247900" cy="229552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Equipment</a:t>
            </a:r>
          </a:p>
        </p:txBody>
      </p:sp>
      <p:sp>
        <p:nvSpPr>
          <p:cNvPr id="424" name="Shape 424"/>
          <p:cNvSpPr txBox="1">
            <a:spLocks noGrp="1"/>
          </p:cNvSpPr>
          <p:nvPr>
            <p:ph type="body" idx="1"/>
          </p:nvPr>
        </p:nvSpPr>
        <p:spPr>
          <a:xfrm>
            <a:off x="1297500" y="1567550"/>
            <a:ext cx="7038900" cy="2911200"/>
          </a:xfrm>
          <a:prstGeom prst="rect">
            <a:avLst/>
          </a:prstGeom>
        </p:spPr>
        <p:txBody>
          <a:bodyPr lIns="91425" tIns="91425" rIns="91425" bIns="91425" anchor="t" anchorCtr="0">
            <a:noAutofit/>
          </a:bodyPr>
          <a:lstStyle/>
          <a:p>
            <a:pPr lvl="0" rtl="0">
              <a:lnSpc>
                <a:spcPct val="100000"/>
              </a:lnSpc>
              <a:spcBef>
                <a:spcPts val="0"/>
              </a:spcBef>
              <a:spcAft>
                <a:spcPts val="1000"/>
              </a:spcAft>
              <a:buNone/>
            </a:pPr>
            <a:r>
              <a:rPr lang="en" sz="1400" dirty="0">
                <a:solidFill>
                  <a:srgbClr val="000000"/>
                </a:solidFill>
              </a:rPr>
              <a:t>Hardware</a:t>
            </a:r>
          </a:p>
          <a:p>
            <a:pPr marL="457200" lvl="0" indent="-228600" rtl="0">
              <a:lnSpc>
                <a:spcPct val="100000"/>
              </a:lnSpc>
              <a:spcBef>
                <a:spcPts val="0"/>
              </a:spcBef>
              <a:spcAft>
                <a:spcPts val="1000"/>
              </a:spcAft>
              <a:buClr>
                <a:srgbClr val="000000"/>
              </a:buClr>
            </a:pPr>
            <a:r>
              <a:rPr lang="en" sz="1400" dirty="0">
                <a:solidFill>
                  <a:srgbClr val="000000"/>
                </a:solidFill>
              </a:rPr>
              <a:t>Mac </a:t>
            </a:r>
            <a:r>
              <a:rPr lang="en" sz="1400" dirty="0" err="1">
                <a:solidFill>
                  <a:srgbClr val="000000"/>
                </a:solidFill>
              </a:rPr>
              <a:t>SierraOS</a:t>
            </a:r>
            <a:r>
              <a:rPr lang="en" sz="1400" dirty="0">
                <a:solidFill>
                  <a:srgbClr val="000000"/>
                </a:solidFill>
              </a:rPr>
              <a:t> Pro 2013</a:t>
            </a:r>
          </a:p>
          <a:p>
            <a:pPr marL="457200" lvl="0" indent="-228600" rtl="0">
              <a:lnSpc>
                <a:spcPct val="100000"/>
              </a:lnSpc>
              <a:spcBef>
                <a:spcPts val="0"/>
              </a:spcBef>
              <a:spcAft>
                <a:spcPts val="1000"/>
              </a:spcAft>
              <a:buClr>
                <a:srgbClr val="000000"/>
              </a:buClr>
            </a:pPr>
            <a:r>
              <a:rPr lang="en" sz="1400" dirty="0">
                <a:solidFill>
                  <a:srgbClr val="000000"/>
                </a:solidFill>
              </a:rPr>
              <a:t>Seagate Expansion Drive</a:t>
            </a:r>
          </a:p>
          <a:p>
            <a:pPr lvl="0" rtl="0">
              <a:lnSpc>
                <a:spcPct val="100000"/>
              </a:lnSpc>
              <a:spcBef>
                <a:spcPts val="0"/>
              </a:spcBef>
              <a:spcAft>
                <a:spcPts val="1000"/>
              </a:spcAft>
              <a:buNone/>
            </a:pPr>
            <a:r>
              <a:rPr lang="en" sz="1400" dirty="0">
                <a:solidFill>
                  <a:srgbClr val="000000"/>
                </a:solidFill>
              </a:rPr>
              <a:t>Software</a:t>
            </a:r>
          </a:p>
          <a:p>
            <a:pPr marL="457200" lvl="0" indent="-228600" rtl="0">
              <a:lnSpc>
                <a:spcPct val="100000"/>
              </a:lnSpc>
              <a:spcBef>
                <a:spcPts val="0"/>
              </a:spcBef>
              <a:spcAft>
                <a:spcPts val="1000"/>
              </a:spcAft>
              <a:buClr>
                <a:srgbClr val="000000"/>
              </a:buClr>
            </a:pPr>
            <a:r>
              <a:rPr lang="en" sz="1400" dirty="0">
                <a:solidFill>
                  <a:srgbClr val="000000"/>
                </a:solidFill>
              </a:rPr>
              <a:t>(Dropbox)</a:t>
            </a:r>
          </a:p>
          <a:p>
            <a:pPr marL="457200" lvl="0" indent="-228600" rtl="0">
              <a:lnSpc>
                <a:spcPct val="100000"/>
              </a:lnSpc>
              <a:spcBef>
                <a:spcPts val="0"/>
              </a:spcBef>
              <a:spcAft>
                <a:spcPts val="1000"/>
              </a:spcAft>
              <a:buClr>
                <a:srgbClr val="000000"/>
              </a:buClr>
            </a:pPr>
            <a:r>
              <a:rPr lang="en" sz="1400" dirty="0">
                <a:solidFill>
                  <a:srgbClr val="000000"/>
                </a:solidFill>
              </a:rPr>
              <a:t>Linux, bash </a:t>
            </a:r>
            <a:r>
              <a:rPr lang="en" sz="1400" dirty="0" smtClean="0">
                <a:solidFill>
                  <a:srgbClr val="000000"/>
                </a:solidFill>
              </a:rPr>
              <a:t>coding</a:t>
            </a:r>
            <a:endParaRPr lang="en-US" sz="1400" dirty="0" smtClean="0">
              <a:solidFill>
                <a:srgbClr val="000000"/>
              </a:solidFill>
            </a:endParaRPr>
          </a:p>
          <a:p>
            <a:pPr marL="457200" indent="-228600">
              <a:lnSpc>
                <a:spcPct val="100000"/>
              </a:lnSpc>
              <a:spcAft>
                <a:spcPts val="1000"/>
              </a:spcAft>
              <a:buClr>
                <a:srgbClr val="000000"/>
              </a:buClr>
            </a:pPr>
            <a:r>
              <a:rPr lang="en" sz="1400" dirty="0" err="1">
                <a:solidFill>
                  <a:srgbClr val="000000"/>
                </a:solidFill>
              </a:rPr>
              <a:t>Freesurfer</a:t>
            </a:r>
            <a:r>
              <a:rPr lang="en" sz="1400" dirty="0">
                <a:solidFill>
                  <a:srgbClr val="000000"/>
                </a:solidFill>
              </a:rPr>
              <a:t> </a:t>
            </a:r>
            <a:r>
              <a:rPr lang="en" sz="1400" dirty="0" smtClean="0">
                <a:solidFill>
                  <a:srgbClr val="000000"/>
                </a:solidFill>
              </a:rPr>
              <a:t>Software</a:t>
            </a:r>
            <a:endParaRPr lang="en" sz="1400" dirty="0">
              <a:solidFill>
                <a:srgbClr val="000000"/>
              </a:solidFill>
            </a:endParaRPr>
          </a:p>
          <a:p>
            <a:pPr marL="457200" lvl="0" indent="-228600" rtl="0">
              <a:lnSpc>
                <a:spcPct val="100000"/>
              </a:lnSpc>
              <a:spcBef>
                <a:spcPts val="0"/>
              </a:spcBef>
              <a:spcAft>
                <a:spcPts val="1000"/>
              </a:spcAft>
              <a:buClr>
                <a:srgbClr val="000000"/>
              </a:buClr>
            </a:pPr>
            <a:r>
              <a:rPr lang="en" sz="1400" dirty="0" smtClean="0">
                <a:solidFill>
                  <a:srgbClr val="000000"/>
                </a:solidFill>
              </a:rPr>
              <a:t>MATLA</a:t>
            </a:r>
            <a:r>
              <a:rPr lang="en-US" sz="1400" dirty="0" smtClean="0">
                <a:solidFill>
                  <a:srgbClr val="000000"/>
                </a:solidFill>
              </a:rPr>
              <a:t>B</a:t>
            </a:r>
            <a:endParaRPr lang="en" sz="1400" dirty="0">
              <a:solidFill>
                <a:srgbClr val="000000"/>
              </a:solidFill>
            </a:endParaRPr>
          </a:p>
        </p:txBody>
      </p:sp>
      <p:pic>
        <p:nvPicPr>
          <p:cNvPr id="425" name="Shape 425"/>
          <p:cNvPicPr preferRelativeResize="0"/>
          <p:nvPr/>
        </p:nvPicPr>
        <p:blipFill>
          <a:blip r:embed="rId3">
            <a:alphaModFix/>
          </a:blip>
          <a:stretch>
            <a:fillRect/>
          </a:stretch>
        </p:blipFill>
        <p:spPr>
          <a:xfrm>
            <a:off x="4804272" y="1696825"/>
            <a:ext cx="3109927" cy="1749848"/>
          </a:xfrm>
          <a:prstGeom prst="rect">
            <a:avLst/>
          </a:prstGeom>
          <a:noFill/>
          <a:ln>
            <a:noFill/>
          </a:ln>
        </p:spPr>
      </p:pic>
      <p:sp>
        <p:nvSpPr>
          <p:cNvPr id="426" name="Shape 426"/>
          <p:cNvSpPr txBox="1"/>
          <p:nvPr/>
        </p:nvSpPr>
        <p:spPr>
          <a:xfrm>
            <a:off x="5441250" y="3507825"/>
            <a:ext cx="2111400" cy="339300"/>
          </a:xfrm>
          <a:prstGeom prst="rect">
            <a:avLst/>
          </a:prstGeom>
          <a:noFill/>
          <a:ln>
            <a:noFill/>
          </a:ln>
        </p:spPr>
        <p:txBody>
          <a:bodyPr lIns="91425" tIns="91425" rIns="91425" bIns="91425" anchor="t" anchorCtr="0">
            <a:noAutofit/>
          </a:bodyPr>
          <a:lstStyle/>
          <a:p>
            <a:pPr lvl="0" algn="ctr" rtl="0">
              <a:spcBef>
                <a:spcPts val="0"/>
              </a:spcBef>
              <a:buNone/>
            </a:pPr>
            <a:r>
              <a:rPr lang="en" sz="1100" b="1"/>
              <a:t>Mac Pro 2013</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Preprocessing Pipeline: Anatomical and Functional 3D Construction</a:t>
            </a:r>
          </a:p>
        </p:txBody>
      </p:sp>
      <p:pic>
        <p:nvPicPr>
          <p:cNvPr id="432" name="Shape 432"/>
          <p:cNvPicPr preferRelativeResize="0"/>
          <p:nvPr/>
        </p:nvPicPr>
        <p:blipFill>
          <a:blip r:embed="rId3">
            <a:alphaModFix/>
          </a:blip>
          <a:stretch>
            <a:fillRect/>
          </a:stretch>
        </p:blipFill>
        <p:spPr>
          <a:xfrm>
            <a:off x="719487" y="1611250"/>
            <a:ext cx="1514649" cy="1731825"/>
          </a:xfrm>
          <a:prstGeom prst="rect">
            <a:avLst/>
          </a:prstGeom>
          <a:noFill/>
          <a:ln>
            <a:noFill/>
          </a:ln>
        </p:spPr>
      </p:pic>
      <p:pic>
        <p:nvPicPr>
          <p:cNvPr id="433" name="Shape 433"/>
          <p:cNvPicPr preferRelativeResize="0"/>
          <p:nvPr/>
        </p:nvPicPr>
        <p:blipFill>
          <a:blip r:embed="rId4">
            <a:alphaModFix/>
          </a:blip>
          <a:stretch>
            <a:fillRect/>
          </a:stretch>
        </p:blipFill>
        <p:spPr>
          <a:xfrm>
            <a:off x="1297487" y="2380074"/>
            <a:ext cx="1655699" cy="1819003"/>
          </a:xfrm>
          <a:prstGeom prst="rect">
            <a:avLst/>
          </a:prstGeom>
          <a:noFill/>
          <a:ln>
            <a:noFill/>
          </a:ln>
        </p:spPr>
      </p:pic>
      <p:pic>
        <p:nvPicPr>
          <p:cNvPr id="434" name="Shape 434"/>
          <p:cNvPicPr preferRelativeResize="0"/>
          <p:nvPr/>
        </p:nvPicPr>
        <p:blipFill>
          <a:blip r:embed="rId5">
            <a:alphaModFix/>
          </a:blip>
          <a:stretch>
            <a:fillRect/>
          </a:stretch>
        </p:blipFill>
        <p:spPr>
          <a:xfrm>
            <a:off x="2392106" y="1887544"/>
            <a:ext cx="1474464" cy="1731825"/>
          </a:xfrm>
          <a:prstGeom prst="rect">
            <a:avLst/>
          </a:prstGeom>
          <a:noFill/>
          <a:ln>
            <a:noFill/>
          </a:ln>
        </p:spPr>
      </p:pic>
      <p:sp>
        <p:nvSpPr>
          <p:cNvPr id="435" name="Shape 435"/>
          <p:cNvSpPr txBox="1"/>
          <p:nvPr/>
        </p:nvSpPr>
        <p:spPr>
          <a:xfrm>
            <a:off x="1248877" y="4199075"/>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192 Structural MRI DICOMs</a:t>
            </a:r>
          </a:p>
        </p:txBody>
      </p:sp>
      <p:cxnSp>
        <p:nvCxnSpPr>
          <p:cNvPr id="436" name="Shape 436"/>
          <p:cNvCxnSpPr/>
          <p:nvPr/>
        </p:nvCxnSpPr>
        <p:spPr>
          <a:xfrm rot="10800000" flipH="1">
            <a:off x="4022300" y="2872375"/>
            <a:ext cx="1228500" cy="8700"/>
          </a:xfrm>
          <a:prstGeom prst="straightConnector1">
            <a:avLst/>
          </a:prstGeom>
          <a:noFill/>
          <a:ln w="9525" cap="flat" cmpd="sng">
            <a:solidFill>
              <a:srgbClr val="000000"/>
            </a:solidFill>
            <a:prstDash val="solid"/>
            <a:round/>
            <a:headEnd type="none" w="lg" len="lg"/>
            <a:tailEnd type="triangle" w="lg" len="lg"/>
          </a:ln>
        </p:spPr>
      </p:cxnSp>
      <p:sp>
        <p:nvSpPr>
          <p:cNvPr id="437" name="Shape 437"/>
          <p:cNvSpPr txBox="1"/>
          <p:nvPr/>
        </p:nvSpPr>
        <p:spPr>
          <a:xfrm>
            <a:off x="4085700" y="3022825"/>
            <a:ext cx="1005300" cy="16257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100">
                <a:solidFill>
                  <a:srgbClr val="222222"/>
                </a:solidFill>
                <a:highlight>
                  <a:srgbClr val="FFFFFF"/>
                </a:highlight>
              </a:rPr>
              <a:t>mri_convert</a:t>
            </a:r>
          </a:p>
          <a:p>
            <a:pPr lvl="0" rtl="0">
              <a:lnSpc>
                <a:spcPct val="115000"/>
              </a:lnSpc>
              <a:spcBef>
                <a:spcPts val="0"/>
              </a:spcBef>
              <a:buNone/>
            </a:pPr>
            <a:r>
              <a:rPr lang="en" sz="1100">
                <a:solidFill>
                  <a:srgbClr val="222222"/>
                </a:solidFill>
                <a:highlight>
                  <a:srgbClr val="FFFFFF"/>
                </a:highlight>
              </a:rPr>
              <a:t> WXY101^GeJianbin-0006-0001-00001.dcm </a:t>
            </a:r>
          </a:p>
          <a:p>
            <a:pPr lvl="0" rtl="0">
              <a:lnSpc>
                <a:spcPct val="115000"/>
              </a:lnSpc>
              <a:spcBef>
                <a:spcPts val="0"/>
              </a:spcBef>
              <a:buNone/>
            </a:pPr>
            <a:endParaRPr sz="1100">
              <a:solidFill>
                <a:srgbClr val="222222"/>
              </a:solidFill>
              <a:highlight>
                <a:srgbClr val="FFFFFF"/>
              </a:highlight>
            </a:endParaRPr>
          </a:p>
          <a:p>
            <a:pPr lvl="0" rtl="0">
              <a:lnSpc>
                <a:spcPct val="115000"/>
              </a:lnSpc>
              <a:spcBef>
                <a:spcPts val="0"/>
              </a:spcBef>
              <a:buNone/>
            </a:pPr>
            <a:r>
              <a:rPr lang="en" sz="1100">
                <a:solidFill>
                  <a:srgbClr val="222222"/>
                </a:solidFill>
                <a:highlight>
                  <a:srgbClr val="FFFFFF"/>
                </a:highlight>
              </a:rPr>
              <a:t>f.nii.gz</a:t>
            </a:r>
          </a:p>
        </p:txBody>
      </p:sp>
      <p:pic>
        <p:nvPicPr>
          <p:cNvPr id="438" name="Shape 438" descr="Screen Shot 2017-08-06 at 5.36.20 PM.png"/>
          <p:cNvPicPr preferRelativeResize="0"/>
          <p:nvPr/>
        </p:nvPicPr>
        <p:blipFill>
          <a:blip r:embed="rId6">
            <a:alphaModFix/>
          </a:blip>
          <a:stretch>
            <a:fillRect/>
          </a:stretch>
        </p:blipFill>
        <p:spPr>
          <a:xfrm>
            <a:off x="5538725" y="1716837"/>
            <a:ext cx="2889101" cy="2073250"/>
          </a:xfrm>
          <a:prstGeom prst="rect">
            <a:avLst/>
          </a:prstGeom>
          <a:noFill/>
          <a:ln>
            <a:noFill/>
          </a:ln>
        </p:spPr>
      </p:pic>
      <p:sp>
        <p:nvSpPr>
          <p:cNvPr id="439" name="Shape 439"/>
          <p:cNvSpPr txBox="1"/>
          <p:nvPr/>
        </p:nvSpPr>
        <p:spPr>
          <a:xfrm>
            <a:off x="6022977" y="4199100"/>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1 Structural MRI </a:t>
            </a:r>
          </a:p>
          <a:p>
            <a:pPr lvl="0" algn="ctr" rtl="0">
              <a:spcBef>
                <a:spcPts val="0"/>
              </a:spcBef>
              <a:buNone/>
            </a:pPr>
            <a:r>
              <a:rPr lang="en" sz="1100" b="1"/>
              <a:t>NIFTI</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3"/>
        <p:cNvGrpSpPr/>
        <p:nvPr/>
      </p:nvGrpSpPr>
      <p:grpSpPr>
        <a:xfrm>
          <a:off x="0" y="0"/>
          <a:ext cx="0" cy="0"/>
          <a:chOff x="0" y="0"/>
          <a:chExt cx="0" cy="0"/>
        </a:xfrm>
      </p:grpSpPr>
      <p:sp>
        <p:nvSpPr>
          <p:cNvPr id="444" name="Shape 444"/>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Preprocessing Pipeline: Anatomical Brain Stripping</a:t>
            </a:r>
          </a:p>
        </p:txBody>
      </p:sp>
      <p:sp>
        <p:nvSpPr>
          <p:cNvPr id="445" name="Shape 445"/>
          <p:cNvSpPr txBox="1"/>
          <p:nvPr/>
        </p:nvSpPr>
        <p:spPr>
          <a:xfrm>
            <a:off x="1248877" y="4199075"/>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Structural NIFTI</a:t>
            </a:r>
          </a:p>
        </p:txBody>
      </p:sp>
      <p:cxnSp>
        <p:nvCxnSpPr>
          <p:cNvPr id="446" name="Shape 446"/>
          <p:cNvCxnSpPr/>
          <p:nvPr/>
        </p:nvCxnSpPr>
        <p:spPr>
          <a:xfrm rot="10800000" flipH="1">
            <a:off x="4022300" y="2872375"/>
            <a:ext cx="1228500" cy="8700"/>
          </a:xfrm>
          <a:prstGeom prst="straightConnector1">
            <a:avLst/>
          </a:prstGeom>
          <a:noFill/>
          <a:ln w="9525" cap="flat" cmpd="sng">
            <a:solidFill>
              <a:srgbClr val="000000"/>
            </a:solidFill>
            <a:prstDash val="solid"/>
            <a:round/>
            <a:headEnd type="none" w="lg" len="lg"/>
            <a:tailEnd type="triangle" w="lg" len="lg"/>
          </a:ln>
        </p:spPr>
      </p:cxnSp>
      <p:sp>
        <p:nvSpPr>
          <p:cNvPr id="447" name="Shape 447"/>
          <p:cNvSpPr txBox="1"/>
          <p:nvPr/>
        </p:nvSpPr>
        <p:spPr>
          <a:xfrm>
            <a:off x="4133900" y="2916775"/>
            <a:ext cx="1005300" cy="16257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100"/>
              <a:t>recon-all </a:t>
            </a:r>
          </a:p>
          <a:p>
            <a:pPr lvl="0" rtl="0">
              <a:lnSpc>
                <a:spcPct val="115000"/>
              </a:lnSpc>
              <a:spcBef>
                <a:spcPts val="0"/>
              </a:spcBef>
              <a:buNone/>
            </a:pPr>
            <a:endParaRPr sz="1100"/>
          </a:p>
          <a:p>
            <a:pPr lvl="0" rtl="0">
              <a:lnSpc>
                <a:spcPct val="115000"/>
              </a:lnSpc>
              <a:spcBef>
                <a:spcPts val="0"/>
              </a:spcBef>
              <a:buNone/>
            </a:pPr>
            <a:r>
              <a:rPr lang="en" sz="1100"/>
              <a:t>Desktop/RAW_DATA/S02_WAH_mprage/*.dcm</a:t>
            </a:r>
          </a:p>
        </p:txBody>
      </p:sp>
      <p:sp>
        <p:nvSpPr>
          <p:cNvPr id="448" name="Shape 448"/>
          <p:cNvSpPr txBox="1"/>
          <p:nvPr/>
        </p:nvSpPr>
        <p:spPr>
          <a:xfrm>
            <a:off x="6022977" y="4199100"/>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Stripped Structural NIFTI</a:t>
            </a:r>
          </a:p>
        </p:txBody>
      </p:sp>
      <p:pic>
        <p:nvPicPr>
          <p:cNvPr id="449" name="Shape 449" descr="Screen Shot 2017-08-06 at 6.00.24 PM.png"/>
          <p:cNvPicPr preferRelativeResize="0"/>
          <p:nvPr/>
        </p:nvPicPr>
        <p:blipFill>
          <a:blip r:embed="rId3">
            <a:alphaModFix/>
          </a:blip>
          <a:stretch>
            <a:fillRect/>
          </a:stretch>
        </p:blipFill>
        <p:spPr>
          <a:xfrm>
            <a:off x="5542711" y="1784312"/>
            <a:ext cx="2988926" cy="2184824"/>
          </a:xfrm>
          <a:prstGeom prst="rect">
            <a:avLst/>
          </a:prstGeom>
          <a:noFill/>
          <a:ln>
            <a:noFill/>
          </a:ln>
        </p:spPr>
      </p:pic>
      <p:pic>
        <p:nvPicPr>
          <p:cNvPr id="450" name="Shape 450" descr="Screen Shot 2017-08-06 at 5.36.20 PM.png"/>
          <p:cNvPicPr preferRelativeResize="0"/>
          <p:nvPr/>
        </p:nvPicPr>
        <p:blipFill>
          <a:blip r:embed="rId4">
            <a:alphaModFix/>
          </a:blip>
          <a:stretch>
            <a:fillRect/>
          </a:stretch>
        </p:blipFill>
        <p:spPr>
          <a:xfrm>
            <a:off x="624675" y="1745500"/>
            <a:ext cx="3044545" cy="218480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Preprocessing Pipeline: Anatomical Segmentation</a:t>
            </a:r>
          </a:p>
        </p:txBody>
      </p:sp>
      <p:sp>
        <p:nvSpPr>
          <p:cNvPr id="456" name="Shape 456"/>
          <p:cNvSpPr txBox="1"/>
          <p:nvPr/>
        </p:nvSpPr>
        <p:spPr>
          <a:xfrm>
            <a:off x="1172677" y="4046675"/>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Stripped Structural NIFTI</a:t>
            </a:r>
          </a:p>
        </p:txBody>
      </p:sp>
      <p:cxnSp>
        <p:nvCxnSpPr>
          <p:cNvPr id="457" name="Shape 457"/>
          <p:cNvCxnSpPr/>
          <p:nvPr/>
        </p:nvCxnSpPr>
        <p:spPr>
          <a:xfrm rot="10800000" flipH="1">
            <a:off x="4022300" y="2872375"/>
            <a:ext cx="1228500" cy="8700"/>
          </a:xfrm>
          <a:prstGeom prst="straightConnector1">
            <a:avLst/>
          </a:prstGeom>
          <a:noFill/>
          <a:ln w="9525" cap="flat" cmpd="sng">
            <a:solidFill>
              <a:srgbClr val="000000"/>
            </a:solidFill>
            <a:prstDash val="solid"/>
            <a:round/>
            <a:headEnd type="none" w="lg" len="lg"/>
            <a:tailEnd type="triangle" w="lg" len="lg"/>
          </a:ln>
        </p:spPr>
      </p:cxnSp>
      <p:sp>
        <p:nvSpPr>
          <p:cNvPr id="458" name="Shape 458"/>
          <p:cNvSpPr txBox="1"/>
          <p:nvPr/>
        </p:nvSpPr>
        <p:spPr>
          <a:xfrm>
            <a:off x="4133900" y="2916775"/>
            <a:ext cx="1005300" cy="16257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100"/>
              <a:t>recon-all </a:t>
            </a:r>
          </a:p>
          <a:p>
            <a:pPr lvl="0" rtl="0">
              <a:lnSpc>
                <a:spcPct val="115000"/>
              </a:lnSpc>
              <a:spcBef>
                <a:spcPts val="0"/>
              </a:spcBef>
              <a:buNone/>
            </a:pPr>
            <a:endParaRPr sz="1100"/>
          </a:p>
          <a:p>
            <a:pPr lvl="0" rtl="0">
              <a:lnSpc>
                <a:spcPct val="115000"/>
              </a:lnSpc>
              <a:spcBef>
                <a:spcPts val="0"/>
              </a:spcBef>
              <a:buNone/>
            </a:pPr>
            <a:r>
              <a:rPr lang="en" sz="1100"/>
              <a:t>Desktop/RAW_DATA/S02_WAH_mprage/*.dcm</a:t>
            </a:r>
          </a:p>
        </p:txBody>
      </p:sp>
      <p:sp>
        <p:nvSpPr>
          <p:cNvPr id="459" name="Shape 459"/>
          <p:cNvSpPr txBox="1"/>
          <p:nvPr/>
        </p:nvSpPr>
        <p:spPr>
          <a:xfrm>
            <a:off x="5946777" y="4046700"/>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Gray and White Matter Segmentation</a:t>
            </a:r>
          </a:p>
        </p:txBody>
      </p:sp>
      <p:pic>
        <p:nvPicPr>
          <p:cNvPr id="460" name="Shape 460" descr="Screen Shot 2017-08-06 at 6.00.36 PM.png"/>
          <p:cNvPicPr preferRelativeResize="0"/>
          <p:nvPr/>
        </p:nvPicPr>
        <p:blipFill>
          <a:blip r:embed="rId3">
            <a:alphaModFix/>
          </a:blip>
          <a:stretch>
            <a:fillRect/>
          </a:stretch>
        </p:blipFill>
        <p:spPr>
          <a:xfrm>
            <a:off x="5507650" y="1728600"/>
            <a:ext cx="2988926" cy="2191252"/>
          </a:xfrm>
          <a:prstGeom prst="rect">
            <a:avLst/>
          </a:prstGeom>
          <a:noFill/>
          <a:ln>
            <a:noFill/>
          </a:ln>
        </p:spPr>
      </p:pic>
      <p:pic>
        <p:nvPicPr>
          <p:cNvPr id="461" name="Shape 461" descr="Screen Shot 2017-08-06 at 6.00.24 PM.png"/>
          <p:cNvPicPr preferRelativeResize="0"/>
          <p:nvPr/>
        </p:nvPicPr>
        <p:blipFill>
          <a:blip r:embed="rId4">
            <a:alphaModFix/>
          </a:blip>
          <a:stretch>
            <a:fillRect/>
          </a:stretch>
        </p:blipFill>
        <p:spPr>
          <a:xfrm>
            <a:off x="638511" y="1731812"/>
            <a:ext cx="2988926" cy="2184824"/>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Preprocessing Pipeline: Anatomical Segmentation - Manual Correction*</a:t>
            </a:r>
          </a:p>
        </p:txBody>
      </p:sp>
      <p:grpSp>
        <p:nvGrpSpPr>
          <p:cNvPr id="467" name="Shape 467"/>
          <p:cNvGrpSpPr/>
          <p:nvPr/>
        </p:nvGrpSpPr>
        <p:grpSpPr>
          <a:xfrm>
            <a:off x="152393" y="1460230"/>
            <a:ext cx="1654444" cy="2822783"/>
            <a:chOff x="152400" y="1460250"/>
            <a:chExt cx="1958849" cy="3154300"/>
          </a:xfrm>
        </p:grpSpPr>
        <p:pic>
          <p:nvPicPr>
            <p:cNvPr id="468" name="Shape 468"/>
            <p:cNvPicPr preferRelativeResize="0"/>
            <p:nvPr/>
          </p:nvPicPr>
          <p:blipFill>
            <a:blip r:embed="rId3">
              <a:alphaModFix/>
            </a:blip>
            <a:stretch>
              <a:fillRect/>
            </a:stretch>
          </p:blipFill>
          <p:spPr>
            <a:xfrm>
              <a:off x="152400" y="1460250"/>
              <a:ext cx="1958849" cy="2698525"/>
            </a:xfrm>
            <a:prstGeom prst="rect">
              <a:avLst/>
            </a:prstGeom>
            <a:noFill/>
            <a:ln>
              <a:noFill/>
            </a:ln>
          </p:spPr>
        </p:pic>
        <p:sp>
          <p:nvSpPr>
            <p:cNvPr id="469" name="Shape 469"/>
            <p:cNvSpPr txBox="1"/>
            <p:nvPr/>
          </p:nvSpPr>
          <p:spPr>
            <a:xfrm>
              <a:off x="171527" y="4215550"/>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Bad Skull Strip</a:t>
              </a:r>
            </a:p>
          </p:txBody>
        </p:sp>
      </p:grpSp>
      <p:grpSp>
        <p:nvGrpSpPr>
          <p:cNvPr id="470" name="Shape 470"/>
          <p:cNvGrpSpPr/>
          <p:nvPr/>
        </p:nvGrpSpPr>
        <p:grpSpPr>
          <a:xfrm>
            <a:off x="1986460" y="1460317"/>
            <a:ext cx="1331169" cy="1541828"/>
            <a:chOff x="2263649" y="1460250"/>
            <a:chExt cx="1920602" cy="2256775"/>
          </a:xfrm>
        </p:grpSpPr>
        <p:pic>
          <p:nvPicPr>
            <p:cNvPr id="471" name="Shape 471"/>
            <p:cNvPicPr preferRelativeResize="0"/>
            <p:nvPr/>
          </p:nvPicPr>
          <p:blipFill>
            <a:blip r:embed="rId4">
              <a:alphaModFix/>
            </a:blip>
            <a:stretch>
              <a:fillRect/>
            </a:stretch>
          </p:blipFill>
          <p:spPr>
            <a:xfrm>
              <a:off x="2263649" y="1460250"/>
              <a:ext cx="1920599" cy="1857775"/>
            </a:xfrm>
            <a:prstGeom prst="rect">
              <a:avLst/>
            </a:prstGeom>
            <a:noFill/>
            <a:ln>
              <a:noFill/>
            </a:ln>
          </p:spPr>
        </p:pic>
        <p:sp>
          <p:nvSpPr>
            <p:cNvPr id="472" name="Shape 472"/>
            <p:cNvSpPr txBox="1"/>
            <p:nvPr/>
          </p:nvSpPr>
          <p:spPr>
            <a:xfrm>
              <a:off x="2263652" y="3318025"/>
              <a:ext cx="19206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Too Much </a:t>
              </a:r>
            </a:p>
            <a:p>
              <a:pPr lvl="0" algn="ctr" rtl="0">
                <a:spcBef>
                  <a:spcPts val="0"/>
                </a:spcBef>
                <a:buNone/>
              </a:pPr>
              <a:r>
                <a:rPr lang="en" sz="1100" b="1"/>
                <a:t>Skull Strip</a:t>
              </a:r>
            </a:p>
          </p:txBody>
        </p:sp>
      </p:grpSp>
      <p:grpSp>
        <p:nvGrpSpPr>
          <p:cNvPr id="473" name="Shape 473"/>
          <p:cNvGrpSpPr/>
          <p:nvPr/>
        </p:nvGrpSpPr>
        <p:grpSpPr>
          <a:xfrm>
            <a:off x="6260723" y="1460224"/>
            <a:ext cx="2640027" cy="2573850"/>
            <a:chOff x="6260723" y="1460224"/>
            <a:chExt cx="2640027" cy="2573850"/>
          </a:xfrm>
        </p:grpSpPr>
        <p:sp>
          <p:nvSpPr>
            <p:cNvPr id="474" name="Shape 474"/>
            <p:cNvSpPr txBox="1"/>
            <p:nvPr/>
          </p:nvSpPr>
          <p:spPr>
            <a:xfrm>
              <a:off x="6316850" y="3635075"/>
              <a:ext cx="25839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Extending White Matter</a:t>
              </a:r>
            </a:p>
          </p:txBody>
        </p:sp>
        <p:pic>
          <p:nvPicPr>
            <p:cNvPr id="475" name="Shape 475"/>
            <p:cNvPicPr preferRelativeResize="0"/>
            <p:nvPr/>
          </p:nvPicPr>
          <p:blipFill>
            <a:blip r:embed="rId5">
              <a:alphaModFix/>
            </a:blip>
            <a:stretch>
              <a:fillRect/>
            </a:stretch>
          </p:blipFill>
          <p:spPr>
            <a:xfrm>
              <a:off x="6260723" y="1460224"/>
              <a:ext cx="2640025" cy="2174850"/>
            </a:xfrm>
            <a:prstGeom prst="rect">
              <a:avLst/>
            </a:prstGeom>
            <a:noFill/>
            <a:ln>
              <a:noFill/>
            </a:ln>
          </p:spPr>
        </p:pic>
      </p:grpSp>
      <p:grpSp>
        <p:nvGrpSpPr>
          <p:cNvPr id="476" name="Shape 476"/>
          <p:cNvGrpSpPr/>
          <p:nvPr/>
        </p:nvGrpSpPr>
        <p:grpSpPr>
          <a:xfrm>
            <a:off x="3497225" y="1460325"/>
            <a:ext cx="2583900" cy="2973225"/>
            <a:chOff x="4336600" y="1460250"/>
            <a:chExt cx="2583900" cy="2973225"/>
          </a:xfrm>
        </p:grpSpPr>
        <p:pic>
          <p:nvPicPr>
            <p:cNvPr id="477" name="Shape 477"/>
            <p:cNvPicPr preferRelativeResize="0"/>
            <p:nvPr/>
          </p:nvPicPr>
          <p:blipFill>
            <a:blip r:embed="rId6">
              <a:alphaModFix/>
            </a:blip>
            <a:stretch>
              <a:fillRect/>
            </a:stretch>
          </p:blipFill>
          <p:spPr>
            <a:xfrm>
              <a:off x="4336649" y="1460250"/>
              <a:ext cx="2583800" cy="2583800"/>
            </a:xfrm>
            <a:prstGeom prst="rect">
              <a:avLst/>
            </a:prstGeom>
            <a:noFill/>
            <a:ln>
              <a:noFill/>
            </a:ln>
          </p:spPr>
        </p:pic>
        <p:sp>
          <p:nvSpPr>
            <p:cNvPr id="478" name="Shape 478"/>
            <p:cNvSpPr txBox="1"/>
            <p:nvPr/>
          </p:nvSpPr>
          <p:spPr>
            <a:xfrm>
              <a:off x="4336600" y="4034475"/>
              <a:ext cx="2583900" cy="399000"/>
            </a:xfrm>
            <a:prstGeom prst="rect">
              <a:avLst/>
            </a:prstGeom>
            <a:noFill/>
            <a:ln>
              <a:noFill/>
            </a:ln>
          </p:spPr>
          <p:txBody>
            <a:bodyPr lIns="91425" tIns="91425" rIns="91425" bIns="91425" anchor="t" anchorCtr="0">
              <a:noAutofit/>
            </a:bodyPr>
            <a:lstStyle/>
            <a:p>
              <a:pPr lvl="0" algn="ctr" rtl="0">
                <a:spcBef>
                  <a:spcPts val="0"/>
                </a:spcBef>
                <a:buNone/>
              </a:pPr>
              <a:r>
                <a:rPr lang="en" sz="1100" b="1"/>
                <a:t>Gray Matter Segmentation</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Preprocessing Pipeline: Functional to Anatomical Coregistration</a:t>
            </a:r>
          </a:p>
        </p:txBody>
      </p:sp>
      <p:pic>
        <p:nvPicPr>
          <p:cNvPr id="501" name="Shape 501"/>
          <p:cNvPicPr preferRelativeResize="0"/>
          <p:nvPr/>
        </p:nvPicPr>
        <p:blipFill>
          <a:blip r:embed="rId3">
            <a:alphaModFix/>
          </a:blip>
          <a:stretch>
            <a:fillRect/>
          </a:stretch>
        </p:blipFill>
        <p:spPr>
          <a:xfrm>
            <a:off x="695050" y="1567550"/>
            <a:ext cx="3611801" cy="2562087"/>
          </a:xfrm>
          <a:prstGeom prst="rect">
            <a:avLst/>
          </a:prstGeom>
          <a:noFill/>
          <a:ln>
            <a:noFill/>
          </a:ln>
        </p:spPr>
      </p:pic>
      <p:pic>
        <p:nvPicPr>
          <p:cNvPr id="502" name="Shape 502"/>
          <p:cNvPicPr preferRelativeResize="0"/>
          <p:nvPr/>
        </p:nvPicPr>
        <p:blipFill>
          <a:blip r:embed="rId4">
            <a:alphaModFix/>
          </a:blip>
          <a:stretch>
            <a:fillRect/>
          </a:stretch>
        </p:blipFill>
        <p:spPr>
          <a:xfrm>
            <a:off x="4862974" y="1567548"/>
            <a:ext cx="3611801" cy="2555525"/>
          </a:xfrm>
          <a:prstGeom prst="rect">
            <a:avLst/>
          </a:prstGeom>
          <a:noFill/>
          <a:ln>
            <a:noFill/>
          </a:ln>
        </p:spPr>
      </p:pic>
      <p:sp>
        <p:nvSpPr>
          <p:cNvPr id="503" name="Shape 503"/>
          <p:cNvSpPr txBox="1"/>
          <p:nvPr/>
        </p:nvSpPr>
        <p:spPr>
          <a:xfrm>
            <a:off x="1689898" y="4123073"/>
            <a:ext cx="1622100" cy="357000"/>
          </a:xfrm>
          <a:prstGeom prst="rect">
            <a:avLst/>
          </a:prstGeom>
          <a:noFill/>
          <a:ln>
            <a:noFill/>
          </a:ln>
        </p:spPr>
        <p:txBody>
          <a:bodyPr lIns="91425" tIns="91425" rIns="91425" bIns="91425" anchor="t" anchorCtr="0">
            <a:noAutofit/>
          </a:bodyPr>
          <a:lstStyle/>
          <a:p>
            <a:pPr lvl="0" algn="ctr" rtl="0">
              <a:spcBef>
                <a:spcPts val="0"/>
              </a:spcBef>
              <a:buNone/>
            </a:pPr>
            <a:r>
              <a:rPr lang="en" sz="1100" b="1"/>
              <a:t>MNI305</a:t>
            </a:r>
          </a:p>
        </p:txBody>
      </p:sp>
      <p:sp>
        <p:nvSpPr>
          <p:cNvPr id="504" name="Shape 504"/>
          <p:cNvSpPr txBox="1"/>
          <p:nvPr/>
        </p:nvSpPr>
        <p:spPr>
          <a:xfrm>
            <a:off x="6096673" y="4123073"/>
            <a:ext cx="1622099" cy="357000"/>
          </a:xfrm>
          <a:prstGeom prst="rect">
            <a:avLst/>
          </a:prstGeom>
          <a:noFill/>
          <a:ln>
            <a:noFill/>
          </a:ln>
        </p:spPr>
        <p:txBody>
          <a:bodyPr lIns="91425" tIns="91425" rIns="91425" bIns="91425" anchor="t" anchorCtr="0">
            <a:noAutofit/>
          </a:bodyPr>
          <a:lstStyle/>
          <a:p>
            <a:pPr lvl="0" algn="ctr" rtl="0">
              <a:spcBef>
                <a:spcPts val="0"/>
              </a:spcBef>
              <a:buNone/>
            </a:pPr>
            <a:r>
              <a:rPr lang="en" sz="1100" b="1"/>
              <a:t>MNI305 with aparc+aseg</a:t>
            </a:r>
          </a:p>
        </p:txBody>
      </p:sp>
      <p:cxnSp>
        <p:nvCxnSpPr>
          <p:cNvPr id="505" name="Shape 505"/>
          <p:cNvCxnSpPr>
            <a:stCxn id="501" idx="3"/>
            <a:endCxn id="502" idx="1"/>
          </p:cNvCxnSpPr>
          <p:nvPr/>
        </p:nvCxnSpPr>
        <p:spPr>
          <a:xfrm rot="10800000" flipH="1">
            <a:off x="4306851" y="2845293"/>
            <a:ext cx="556200" cy="33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Preprocessing Pipeline: Functional to Anatomical Coregistration</a:t>
            </a:r>
          </a:p>
        </p:txBody>
      </p:sp>
      <p:cxnSp>
        <p:nvCxnSpPr>
          <p:cNvPr id="512" name="Shape 512"/>
          <p:cNvCxnSpPr/>
          <p:nvPr/>
        </p:nvCxnSpPr>
        <p:spPr>
          <a:xfrm rot="10800000" flipH="1">
            <a:off x="4293899" y="2845286"/>
            <a:ext cx="556200" cy="3300"/>
          </a:xfrm>
          <a:prstGeom prst="straightConnector1">
            <a:avLst/>
          </a:prstGeom>
          <a:noFill/>
          <a:ln w="9525" cap="flat" cmpd="sng">
            <a:solidFill>
              <a:srgbClr val="000000"/>
            </a:solidFill>
            <a:prstDash val="solid"/>
            <a:round/>
            <a:headEnd type="none" w="lg" len="lg"/>
            <a:tailEnd type="triangle" w="lg" len="lg"/>
          </a:ln>
        </p:spPr>
      </p:cxnSp>
      <p:grpSp>
        <p:nvGrpSpPr>
          <p:cNvPr id="513" name="Shape 513"/>
          <p:cNvGrpSpPr/>
          <p:nvPr/>
        </p:nvGrpSpPr>
        <p:grpSpPr>
          <a:xfrm>
            <a:off x="394374" y="1430899"/>
            <a:ext cx="2989450" cy="2543473"/>
            <a:chOff x="241974" y="1659499"/>
            <a:chExt cx="2989450" cy="2543473"/>
          </a:xfrm>
        </p:grpSpPr>
        <p:sp>
          <p:nvSpPr>
            <p:cNvPr id="514" name="Shape 514"/>
            <p:cNvSpPr txBox="1"/>
            <p:nvPr/>
          </p:nvSpPr>
          <p:spPr>
            <a:xfrm>
              <a:off x="819898" y="3845973"/>
              <a:ext cx="1622100" cy="357000"/>
            </a:xfrm>
            <a:prstGeom prst="rect">
              <a:avLst/>
            </a:prstGeom>
            <a:noFill/>
            <a:ln>
              <a:noFill/>
            </a:ln>
          </p:spPr>
          <p:txBody>
            <a:bodyPr lIns="91425" tIns="91425" rIns="91425" bIns="91425" anchor="t" anchorCtr="0">
              <a:noAutofit/>
            </a:bodyPr>
            <a:lstStyle/>
            <a:p>
              <a:pPr lvl="0" algn="ctr" rtl="0">
                <a:spcBef>
                  <a:spcPts val="0"/>
                </a:spcBef>
                <a:buNone/>
              </a:pPr>
              <a:r>
                <a:rPr lang="en" sz="1100" b="1"/>
                <a:t>Subject Brain</a:t>
              </a:r>
            </a:p>
          </p:txBody>
        </p:sp>
        <p:pic>
          <p:nvPicPr>
            <p:cNvPr id="515" name="Shape 515"/>
            <p:cNvPicPr preferRelativeResize="0"/>
            <p:nvPr/>
          </p:nvPicPr>
          <p:blipFill>
            <a:blip r:embed="rId3">
              <a:alphaModFix/>
            </a:blip>
            <a:stretch>
              <a:fillRect/>
            </a:stretch>
          </p:blipFill>
          <p:spPr>
            <a:xfrm>
              <a:off x="241974" y="1659499"/>
              <a:ext cx="2989450" cy="2186467"/>
            </a:xfrm>
            <a:prstGeom prst="rect">
              <a:avLst/>
            </a:prstGeom>
            <a:noFill/>
            <a:ln>
              <a:noFill/>
            </a:ln>
          </p:spPr>
        </p:pic>
      </p:grpSp>
      <p:grpSp>
        <p:nvGrpSpPr>
          <p:cNvPr id="516" name="Shape 516"/>
          <p:cNvGrpSpPr/>
          <p:nvPr/>
        </p:nvGrpSpPr>
        <p:grpSpPr>
          <a:xfrm>
            <a:off x="2803574" y="1841999"/>
            <a:ext cx="3070025" cy="2598673"/>
            <a:chOff x="2651174" y="2070599"/>
            <a:chExt cx="3070025" cy="2598673"/>
          </a:xfrm>
        </p:grpSpPr>
        <p:pic>
          <p:nvPicPr>
            <p:cNvPr id="517" name="Shape 517"/>
            <p:cNvPicPr preferRelativeResize="0"/>
            <p:nvPr/>
          </p:nvPicPr>
          <p:blipFill>
            <a:blip r:embed="rId4">
              <a:alphaModFix/>
            </a:blip>
            <a:stretch>
              <a:fillRect/>
            </a:stretch>
          </p:blipFill>
          <p:spPr>
            <a:xfrm>
              <a:off x="2651174" y="2070599"/>
              <a:ext cx="3070025" cy="2241670"/>
            </a:xfrm>
            <a:prstGeom prst="rect">
              <a:avLst/>
            </a:prstGeom>
            <a:noFill/>
            <a:ln>
              <a:noFill/>
            </a:ln>
          </p:spPr>
        </p:pic>
        <p:sp>
          <p:nvSpPr>
            <p:cNvPr id="518" name="Shape 518"/>
            <p:cNvSpPr txBox="1"/>
            <p:nvPr/>
          </p:nvSpPr>
          <p:spPr>
            <a:xfrm>
              <a:off x="3486698" y="4312273"/>
              <a:ext cx="1622100" cy="357000"/>
            </a:xfrm>
            <a:prstGeom prst="rect">
              <a:avLst/>
            </a:prstGeom>
            <a:noFill/>
            <a:ln>
              <a:noFill/>
            </a:ln>
          </p:spPr>
          <p:txBody>
            <a:bodyPr lIns="91425" tIns="91425" rIns="91425" bIns="91425" anchor="t" anchorCtr="0">
              <a:noAutofit/>
            </a:bodyPr>
            <a:lstStyle/>
            <a:p>
              <a:pPr lvl="0" algn="ctr" rtl="0">
                <a:spcBef>
                  <a:spcPts val="0"/>
                </a:spcBef>
                <a:buNone/>
              </a:pPr>
              <a:r>
                <a:rPr lang="en" sz="1100" b="1"/>
                <a:t>Subject Brain with MNI305</a:t>
              </a:r>
            </a:p>
          </p:txBody>
        </p:sp>
      </p:grpSp>
      <p:grpSp>
        <p:nvGrpSpPr>
          <p:cNvPr id="519" name="Shape 519"/>
          <p:cNvGrpSpPr/>
          <p:nvPr/>
        </p:nvGrpSpPr>
        <p:grpSpPr>
          <a:xfrm>
            <a:off x="5741251" y="2303001"/>
            <a:ext cx="2989450" cy="2563846"/>
            <a:chOff x="5588851" y="2531601"/>
            <a:chExt cx="2989450" cy="2563846"/>
          </a:xfrm>
        </p:grpSpPr>
        <p:pic>
          <p:nvPicPr>
            <p:cNvPr id="520" name="Shape 520"/>
            <p:cNvPicPr preferRelativeResize="0"/>
            <p:nvPr/>
          </p:nvPicPr>
          <p:blipFill>
            <a:blip r:embed="rId5">
              <a:alphaModFix/>
            </a:blip>
            <a:stretch>
              <a:fillRect/>
            </a:stretch>
          </p:blipFill>
          <p:spPr>
            <a:xfrm>
              <a:off x="5588851" y="2531601"/>
              <a:ext cx="2989450" cy="2182371"/>
            </a:xfrm>
            <a:prstGeom prst="rect">
              <a:avLst/>
            </a:prstGeom>
            <a:noFill/>
            <a:ln>
              <a:noFill/>
            </a:ln>
          </p:spPr>
        </p:pic>
        <p:sp>
          <p:nvSpPr>
            <p:cNvPr id="521" name="Shape 521"/>
            <p:cNvSpPr txBox="1"/>
            <p:nvPr/>
          </p:nvSpPr>
          <p:spPr>
            <a:xfrm>
              <a:off x="6497673" y="4738448"/>
              <a:ext cx="1622099" cy="357000"/>
            </a:xfrm>
            <a:prstGeom prst="rect">
              <a:avLst/>
            </a:prstGeom>
            <a:noFill/>
            <a:ln>
              <a:noFill/>
            </a:ln>
          </p:spPr>
          <p:txBody>
            <a:bodyPr lIns="91425" tIns="91425" rIns="91425" bIns="91425" anchor="t" anchorCtr="0">
              <a:noAutofit/>
            </a:bodyPr>
            <a:lstStyle/>
            <a:p>
              <a:pPr lvl="0" algn="ctr" rtl="0">
                <a:spcBef>
                  <a:spcPts val="0"/>
                </a:spcBef>
                <a:buNone/>
              </a:pPr>
              <a:r>
                <a:rPr lang="en" sz="1100" b="1"/>
                <a:t>Subject Brain with MNI305 aparc+aseg</a:t>
              </a: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5"/>
        <p:cNvGrpSpPr/>
        <p:nvPr/>
      </p:nvGrpSpPr>
      <p:grpSpPr>
        <a:xfrm>
          <a:off x="0" y="0"/>
          <a:ext cx="0" cy="0"/>
          <a:chOff x="0" y="0"/>
          <a:chExt cx="0" cy="0"/>
        </a:xfrm>
      </p:grpSpPr>
      <p:sp>
        <p:nvSpPr>
          <p:cNvPr id="526" name="Shape 526"/>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Slice Time Correction</a:t>
            </a:r>
          </a:p>
        </p:txBody>
      </p:sp>
      <p:sp>
        <p:nvSpPr>
          <p:cNvPr id="527" name="Shape 527"/>
          <p:cNvSpPr txBox="1">
            <a:spLocks noGrp="1"/>
          </p:cNvSpPr>
          <p:nvPr>
            <p:ph type="body" idx="1"/>
          </p:nvPr>
        </p:nvSpPr>
        <p:spPr>
          <a:xfrm>
            <a:off x="1297500" y="1156450"/>
            <a:ext cx="7038900" cy="2945100"/>
          </a:xfrm>
          <a:prstGeom prst="rect">
            <a:avLst/>
          </a:prstGeom>
        </p:spPr>
        <p:txBody>
          <a:bodyPr lIns="91425" tIns="91425" rIns="91425" bIns="91425" anchor="t" anchorCtr="0">
            <a:noAutofit/>
          </a:bodyPr>
          <a:lstStyle/>
          <a:p>
            <a:pPr lvl="0">
              <a:spcBef>
                <a:spcPts val="0"/>
              </a:spcBef>
              <a:buNone/>
            </a:pPr>
            <a:r>
              <a:rPr lang="en" sz="1400" dirty="0">
                <a:solidFill>
                  <a:srgbClr val="000000"/>
                </a:solidFill>
              </a:rPr>
              <a:t>Software for Slice Time Correction</a:t>
            </a:r>
          </a:p>
          <a:p>
            <a:pPr marL="457200" lvl="0" indent="-228600">
              <a:spcBef>
                <a:spcPts val="0"/>
              </a:spcBef>
              <a:buClr>
                <a:srgbClr val="000000"/>
              </a:buClr>
            </a:pPr>
            <a:r>
              <a:rPr lang="en" sz="1400" dirty="0">
                <a:solidFill>
                  <a:srgbClr val="000000"/>
                </a:solidFill>
              </a:rPr>
              <a:t>Python to generate slice timings file</a:t>
            </a:r>
          </a:p>
          <a:p>
            <a:pPr marL="457200" lvl="0" indent="-228600" rtl="0">
              <a:spcBef>
                <a:spcPts val="0"/>
              </a:spcBef>
              <a:buClr>
                <a:srgbClr val="000000"/>
              </a:buClr>
            </a:pPr>
            <a:r>
              <a:rPr lang="en" sz="1400" dirty="0">
                <a:solidFill>
                  <a:srgbClr val="000000"/>
                </a:solidFill>
              </a:rPr>
              <a:t>FSL (</a:t>
            </a:r>
            <a:r>
              <a:rPr lang="en" sz="1400" b="1" dirty="0">
                <a:solidFill>
                  <a:srgbClr val="000000"/>
                </a:solidFill>
              </a:rPr>
              <a:t>F</a:t>
            </a:r>
            <a:r>
              <a:rPr lang="en" sz="1400" dirty="0">
                <a:solidFill>
                  <a:srgbClr val="000000"/>
                </a:solidFill>
              </a:rPr>
              <a:t>MRIB </a:t>
            </a:r>
            <a:r>
              <a:rPr lang="en" sz="1400" b="1" dirty="0">
                <a:solidFill>
                  <a:srgbClr val="000000"/>
                </a:solidFill>
              </a:rPr>
              <a:t>S</a:t>
            </a:r>
            <a:r>
              <a:rPr lang="en" sz="1400" dirty="0">
                <a:solidFill>
                  <a:srgbClr val="000000"/>
                </a:solidFill>
              </a:rPr>
              <a:t>oftware </a:t>
            </a:r>
            <a:r>
              <a:rPr lang="en" sz="1400" b="1" dirty="0">
                <a:solidFill>
                  <a:srgbClr val="000000"/>
                </a:solidFill>
              </a:rPr>
              <a:t>L</a:t>
            </a:r>
            <a:r>
              <a:rPr lang="en" sz="1400" dirty="0">
                <a:solidFill>
                  <a:srgbClr val="000000"/>
                </a:solidFill>
              </a:rPr>
              <a:t>ibrary) GUI for implementation</a:t>
            </a:r>
          </a:p>
        </p:txBody>
      </p:sp>
      <p:pic>
        <p:nvPicPr>
          <p:cNvPr id="528" name="Shape 528" descr="Screen Shot 2017-08-06 at 6.32.09 PM.png"/>
          <p:cNvPicPr preferRelativeResize="0"/>
          <p:nvPr/>
        </p:nvPicPr>
        <p:blipFill>
          <a:blip r:embed="rId3">
            <a:alphaModFix/>
          </a:blip>
          <a:stretch>
            <a:fillRect/>
          </a:stretch>
        </p:blipFill>
        <p:spPr>
          <a:xfrm>
            <a:off x="1998075" y="2495273"/>
            <a:ext cx="2103350" cy="2011400"/>
          </a:xfrm>
          <a:prstGeom prst="rect">
            <a:avLst/>
          </a:prstGeom>
          <a:noFill/>
          <a:ln>
            <a:noFill/>
          </a:ln>
        </p:spPr>
      </p:pic>
      <p:sp>
        <p:nvSpPr>
          <p:cNvPr id="529" name="Shape 529"/>
          <p:cNvSpPr txBox="1"/>
          <p:nvPr/>
        </p:nvSpPr>
        <p:spPr>
          <a:xfrm>
            <a:off x="2238698" y="4506673"/>
            <a:ext cx="1622100" cy="357000"/>
          </a:xfrm>
          <a:prstGeom prst="rect">
            <a:avLst/>
          </a:prstGeom>
          <a:noFill/>
          <a:ln>
            <a:noFill/>
          </a:ln>
        </p:spPr>
        <p:txBody>
          <a:bodyPr lIns="91425" tIns="91425" rIns="91425" bIns="91425" anchor="t" anchorCtr="0">
            <a:noAutofit/>
          </a:bodyPr>
          <a:lstStyle/>
          <a:p>
            <a:pPr lvl="0" algn="ctr" rtl="0">
              <a:spcBef>
                <a:spcPts val="0"/>
              </a:spcBef>
              <a:buNone/>
            </a:pPr>
            <a:r>
              <a:rPr lang="en" sz="1100" b="1"/>
              <a:t>Python Slice</a:t>
            </a:r>
          </a:p>
          <a:p>
            <a:pPr lvl="0" algn="ctr" rtl="0">
              <a:spcBef>
                <a:spcPts val="0"/>
              </a:spcBef>
              <a:buNone/>
            </a:pPr>
            <a:r>
              <a:rPr lang="en" sz="1100" b="1"/>
              <a:t>Timings Generator</a:t>
            </a:r>
          </a:p>
        </p:txBody>
      </p:sp>
      <p:pic>
        <p:nvPicPr>
          <p:cNvPr id="530" name="Shape 530"/>
          <p:cNvPicPr preferRelativeResize="0"/>
          <p:nvPr/>
        </p:nvPicPr>
        <p:blipFill>
          <a:blip r:embed="rId4">
            <a:alphaModFix/>
          </a:blip>
          <a:stretch>
            <a:fillRect/>
          </a:stretch>
        </p:blipFill>
        <p:spPr>
          <a:xfrm>
            <a:off x="4611350" y="2523950"/>
            <a:ext cx="2456749" cy="1954049"/>
          </a:xfrm>
          <a:prstGeom prst="rect">
            <a:avLst/>
          </a:prstGeom>
          <a:noFill/>
          <a:ln>
            <a:noFill/>
          </a:ln>
        </p:spPr>
      </p:pic>
      <p:sp>
        <p:nvSpPr>
          <p:cNvPr id="531" name="Shape 531"/>
          <p:cNvSpPr txBox="1"/>
          <p:nvPr/>
        </p:nvSpPr>
        <p:spPr>
          <a:xfrm>
            <a:off x="4981973" y="4506398"/>
            <a:ext cx="1622099" cy="357000"/>
          </a:xfrm>
          <a:prstGeom prst="rect">
            <a:avLst/>
          </a:prstGeom>
          <a:noFill/>
          <a:ln>
            <a:noFill/>
          </a:ln>
        </p:spPr>
        <p:txBody>
          <a:bodyPr lIns="91425" tIns="91425" rIns="91425" bIns="91425" anchor="t" anchorCtr="0">
            <a:noAutofit/>
          </a:bodyPr>
          <a:lstStyle/>
          <a:p>
            <a:pPr lvl="0" algn="ctr" rtl="0">
              <a:spcBef>
                <a:spcPts val="0"/>
              </a:spcBef>
              <a:buNone/>
            </a:pPr>
            <a:r>
              <a:rPr lang="en" sz="1100" b="1"/>
              <a:t>FSL GUI</a:t>
            </a:r>
          </a:p>
        </p:txBody>
      </p:sp>
      <p:pic>
        <p:nvPicPr>
          <p:cNvPr id="532" name="Shape 532"/>
          <p:cNvPicPr preferRelativeResize="0"/>
          <p:nvPr/>
        </p:nvPicPr>
        <p:blipFill>
          <a:blip r:embed="rId5">
            <a:alphaModFix/>
          </a:blip>
          <a:stretch>
            <a:fillRect/>
          </a:stretch>
        </p:blipFill>
        <p:spPr>
          <a:xfrm>
            <a:off x="7068100" y="284150"/>
            <a:ext cx="1274200" cy="127420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6"/>
        <p:cNvGrpSpPr/>
        <p:nvPr/>
      </p:nvGrpSpPr>
      <p:grpSpPr>
        <a:xfrm>
          <a:off x="0" y="0"/>
          <a:ext cx="0" cy="0"/>
          <a:chOff x="0" y="0"/>
          <a:chExt cx="0" cy="0"/>
        </a:xfrm>
      </p:grpSpPr>
      <p:sp>
        <p:nvSpPr>
          <p:cNvPr id="537" name="Shape 537"/>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a:spcBef>
                <a:spcPts val="0"/>
              </a:spcBef>
              <a:buNone/>
            </a:pPr>
            <a:r>
              <a:rPr lang="en">
                <a:solidFill>
                  <a:srgbClr val="000000"/>
                </a:solidFill>
              </a:rPr>
              <a:t>High and Low Pass Filtering</a:t>
            </a:r>
          </a:p>
        </p:txBody>
      </p:sp>
      <p:sp>
        <p:nvSpPr>
          <p:cNvPr id="538" name="Shape 538"/>
          <p:cNvSpPr txBox="1">
            <a:spLocks noGrp="1"/>
          </p:cNvSpPr>
          <p:nvPr>
            <p:ph type="body" idx="1"/>
          </p:nvPr>
        </p:nvSpPr>
        <p:spPr>
          <a:xfrm>
            <a:off x="1297500" y="1307850"/>
            <a:ext cx="6819300" cy="1214400"/>
          </a:xfrm>
          <a:prstGeom prst="rect">
            <a:avLst/>
          </a:prstGeom>
        </p:spPr>
        <p:txBody>
          <a:bodyPr lIns="91425" tIns="91425" rIns="91425" bIns="91425" anchor="t" anchorCtr="0">
            <a:noAutofit/>
          </a:bodyPr>
          <a:lstStyle/>
          <a:p>
            <a:pPr lvl="0" rtl="0">
              <a:spcBef>
                <a:spcPts val="0"/>
              </a:spcBef>
              <a:buNone/>
            </a:pPr>
            <a:r>
              <a:rPr lang="en" sz="1400" dirty="0">
                <a:solidFill>
                  <a:srgbClr val="000000"/>
                </a:solidFill>
              </a:rPr>
              <a:t>FSL (</a:t>
            </a:r>
            <a:r>
              <a:rPr lang="en" sz="1400" b="1" dirty="0">
                <a:solidFill>
                  <a:srgbClr val="000000"/>
                </a:solidFill>
              </a:rPr>
              <a:t>F</a:t>
            </a:r>
            <a:r>
              <a:rPr lang="en" sz="1400" dirty="0">
                <a:solidFill>
                  <a:srgbClr val="000000"/>
                </a:solidFill>
              </a:rPr>
              <a:t>MRIB </a:t>
            </a:r>
            <a:r>
              <a:rPr lang="en" sz="1400" b="1" dirty="0">
                <a:solidFill>
                  <a:srgbClr val="000000"/>
                </a:solidFill>
              </a:rPr>
              <a:t>S</a:t>
            </a:r>
            <a:r>
              <a:rPr lang="en" sz="1400" dirty="0">
                <a:solidFill>
                  <a:srgbClr val="000000"/>
                </a:solidFill>
              </a:rPr>
              <a:t>oftware </a:t>
            </a:r>
            <a:r>
              <a:rPr lang="en" sz="1400" b="1" dirty="0">
                <a:solidFill>
                  <a:srgbClr val="000000"/>
                </a:solidFill>
              </a:rPr>
              <a:t>L</a:t>
            </a:r>
            <a:r>
              <a:rPr lang="en" sz="1400" dirty="0">
                <a:solidFill>
                  <a:srgbClr val="000000"/>
                </a:solidFill>
              </a:rPr>
              <a:t>ibrary): </a:t>
            </a:r>
            <a:r>
              <a:rPr lang="en" sz="1400" dirty="0" err="1">
                <a:solidFill>
                  <a:srgbClr val="000000"/>
                </a:solidFill>
              </a:rPr>
              <a:t>fslmaths</a:t>
            </a:r>
            <a:r>
              <a:rPr lang="en" sz="1400" dirty="0">
                <a:solidFill>
                  <a:srgbClr val="000000"/>
                </a:solidFill>
              </a:rPr>
              <a:t> </a:t>
            </a:r>
            <a:r>
              <a:rPr lang="en" sz="1400" dirty="0" err="1">
                <a:solidFill>
                  <a:srgbClr val="000000"/>
                </a:solidFill>
              </a:rPr>
              <a:t>f.nii.gz</a:t>
            </a:r>
            <a:r>
              <a:rPr lang="en" sz="1400" dirty="0">
                <a:solidFill>
                  <a:srgbClr val="000000"/>
                </a:solidFill>
              </a:rPr>
              <a:t> -</a:t>
            </a:r>
            <a:r>
              <a:rPr lang="en" sz="1400" dirty="0" err="1">
                <a:solidFill>
                  <a:srgbClr val="000000"/>
                </a:solidFill>
              </a:rPr>
              <a:t>bptf</a:t>
            </a:r>
            <a:r>
              <a:rPr lang="en" sz="1400" dirty="0">
                <a:solidFill>
                  <a:srgbClr val="000000"/>
                </a:solidFill>
              </a:rPr>
              <a:t> 25 2.5 </a:t>
            </a:r>
            <a:r>
              <a:rPr lang="en" sz="1400" dirty="0" err="1">
                <a:solidFill>
                  <a:srgbClr val="000000"/>
                </a:solidFill>
              </a:rPr>
              <a:t>f_filtered.nii.gz</a:t>
            </a:r>
            <a:endParaRPr lang="en" sz="1400" dirty="0">
              <a:solidFill>
                <a:srgbClr val="000000"/>
              </a:solidFill>
            </a:endParaRPr>
          </a:p>
          <a:p>
            <a:pPr marL="457200" lvl="0" indent="-228600" rtl="0">
              <a:spcBef>
                <a:spcPts val="0"/>
              </a:spcBef>
              <a:buClr>
                <a:srgbClr val="000000"/>
              </a:buClr>
            </a:pPr>
            <a:r>
              <a:rPr lang="en" sz="1400" dirty="0">
                <a:solidFill>
                  <a:srgbClr val="000000"/>
                </a:solidFill>
              </a:rPr>
              <a:t>Remove signals with frequency above 0.1 Hz (Low Pass Filtering)</a:t>
            </a:r>
          </a:p>
          <a:p>
            <a:pPr marL="457200" lvl="0" indent="-228600" rtl="0">
              <a:spcBef>
                <a:spcPts val="0"/>
              </a:spcBef>
              <a:buClr>
                <a:srgbClr val="000000"/>
              </a:buClr>
            </a:pPr>
            <a:r>
              <a:rPr lang="en" sz="1400" dirty="0">
                <a:solidFill>
                  <a:srgbClr val="000000"/>
                </a:solidFill>
              </a:rPr>
              <a:t>Remove signals with frequency below 0.01 Hz (High Pass Filtering)</a:t>
            </a:r>
          </a:p>
          <a:p>
            <a:pPr lvl="0">
              <a:spcBef>
                <a:spcPts val="0"/>
              </a:spcBef>
              <a:buNone/>
            </a:pPr>
            <a:endParaRPr sz="1400" dirty="0">
              <a:solidFill>
                <a:srgbClr val="000000"/>
              </a:solidFill>
            </a:endParaRPr>
          </a:p>
        </p:txBody>
      </p:sp>
      <p:pic>
        <p:nvPicPr>
          <p:cNvPr id="539" name="Shape 539"/>
          <p:cNvPicPr preferRelativeResize="0"/>
          <p:nvPr/>
        </p:nvPicPr>
        <p:blipFill>
          <a:blip r:embed="rId3">
            <a:alphaModFix/>
          </a:blip>
          <a:stretch>
            <a:fillRect/>
          </a:stretch>
        </p:blipFill>
        <p:spPr>
          <a:xfrm>
            <a:off x="3085987" y="2612985"/>
            <a:ext cx="3242316" cy="2056749"/>
          </a:xfrm>
          <a:prstGeom prst="rect">
            <a:avLst/>
          </a:prstGeom>
          <a:noFill/>
          <a:ln>
            <a:noFill/>
          </a:ln>
        </p:spPr>
      </p:pic>
      <p:sp>
        <p:nvSpPr>
          <p:cNvPr id="540" name="Shape 540"/>
          <p:cNvSpPr txBox="1"/>
          <p:nvPr/>
        </p:nvSpPr>
        <p:spPr>
          <a:xfrm>
            <a:off x="3896098" y="4606983"/>
            <a:ext cx="1622100" cy="357000"/>
          </a:xfrm>
          <a:prstGeom prst="rect">
            <a:avLst/>
          </a:prstGeom>
          <a:noFill/>
          <a:ln>
            <a:noFill/>
          </a:ln>
        </p:spPr>
        <p:txBody>
          <a:bodyPr lIns="91425" tIns="91425" rIns="91425" bIns="91425" anchor="t" anchorCtr="0">
            <a:noAutofit/>
          </a:bodyPr>
          <a:lstStyle/>
          <a:p>
            <a:pPr lvl="0" algn="ctr" rtl="0">
              <a:spcBef>
                <a:spcPts val="0"/>
              </a:spcBef>
              <a:buNone/>
            </a:pPr>
            <a:r>
              <a:rPr lang="en" sz="1100" b="1"/>
              <a:t>Low Pass Filtering in Quake Data</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A Fascination with Visual Networks</a:t>
            </a:r>
          </a:p>
        </p:txBody>
      </p:sp>
      <p:sp>
        <p:nvSpPr>
          <p:cNvPr id="155" name="Shape 155"/>
          <p:cNvSpPr txBox="1">
            <a:spLocks noGrp="1"/>
          </p:cNvSpPr>
          <p:nvPr>
            <p:ph type="body" idx="1"/>
          </p:nvPr>
        </p:nvSpPr>
        <p:spPr>
          <a:xfrm>
            <a:off x="1297500" y="1307850"/>
            <a:ext cx="7038900" cy="3171000"/>
          </a:xfrm>
          <a:prstGeom prst="rect">
            <a:avLst/>
          </a:prstGeom>
        </p:spPr>
        <p:txBody>
          <a:bodyPr lIns="91425" tIns="91425" rIns="91425" bIns="91425" anchor="t" anchorCtr="0">
            <a:noAutofit/>
          </a:bodyPr>
          <a:lstStyle/>
          <a:p>
            <a:pPr marL="457200" lvl="0" indent="-228600" rtl="0">
              <a:spcBef>
                <a:spcPts val="0"/>
              </a:spcBef>
              <a:buClr>
                <a:srgbClr val="000000"/>
              </a:buClr>
            </a:pPr>
            <a:r>
              <a:rPr lang="en" sz="1500" dirty="0">
                <a:solidFill>
                  <a:srgbClr val="000000"/>
                </a:solidFill>
              </a:rPr>
              <a:t>The brain’s image processing inspires computational neural networks</a:t>
            </a:r>
          </a:p>
          <a:p>
            <a:pPr marL="457200" lvl="0" indent="-228600" rtl="0">
              <a:spcBef>
                <a:spcPts val="0"/>
              </a:spcBef>
              <a:buClr>
                <a:srgbClr val="000000"/>
              </a:buClr>
            </a:pPr>
            <a:r>
              <a:rPr lang="en" sz="1500" dirty="0">
                <a:solidFill>
                  <a:srgbClr val="000000"/>
                </a:solidFill>
              </a:rPr>
              <a:t>Vision is hardwired into the brain:</a:t>
            </a:r>
          </a:p>
        </p:txBody>
      </p:sp>
      <p:pic>
        <p:nvPicPr>
          <p:cNvPr id="156" name="Shape 156"/>
          <p:cNvPicPr preferRelativeResize="0"/>
          <p:nvPr/>
        </p:nvPicPr>
        <p:blipFill>
          <a:blip r:embed="rId3">
            <a:alphaModFix/>
          </a:blip>
          <a:stretch>
            <a:fillRect/>
          </a:stretch>
        </p:blipFill>
        <p:spPr>
          <a:xfrm>
            <a:off x="6203800" y="2249358"/>
            <a:ext cx="2599224" cy="1732816"/>
          </a:xfrm>
          <a:prstGeom prst="rect">
            <a:avLst/>
          </a:prstGeom>
          <a:noFill/>
          <a:ln>
            <a:noFill/>
          </a:ln>
        </p:spPr>
      </p:pic>
      <p:sp>
        <p:nvSpPr>
          <p:cNvPr id="157" name="Shape 157"/>
          <p:cNvSpPr txBox="1"/>
          <p:nvPr/>
        </p:nvSpPr>
        <p:spPr>
          <a:xfrm>
            <a:off x="6064312" y="4152525"/>
            <a:ext cx="2878200" cy="444300"/>
          </a:xfrm>
          <a:prstGeom prst="rect">
            <a:avLst/>
          </a:prstGeom>
          <a:noFill/>
          <a:ln>
            <a:noFill/>
          </a:ln>
        </p:spPr>
        <p:txBody>
          <a:bodyPr lIns="91425" tIns="91425" rIns="91425" bIns="91425" anchor="t" anchorCtr="0">
            <a:noAutofit/>
          </a:bodyPr>
          <a:lstStyle/>
          <a:p>
            <a:pPr lvl="0" algn="ctr" rtl="0">
              <a:spcBef>
                <a:spcPts val="0"/>
              </a:spcBef>
              <a:buNone/>
            </a:pPr>
            <a:r>
              <a:rPr lang="en" sz="1100" b="1"/>
              <a:t>The Ventral Stream &amp;</a:t>
            </a:r>
          </a:p>
          <a:p>
            <a:pPr lvl="0" algn="ctr" rtl="0">
              <a:spcBef>
                <a:spcPts val="0"/>
              </a:spcBef>
              <a:buNone/>
            </a:pPr>
            <a:r>
              <a:rPr lang="en" sz="1100" b="1"/>
              <a:t>Computational Neural Networks</a:t>
            </a:r>
          </a:p>
        </p:txBody>
      </p:sp>
      <p:pic>
        <p:nvPicPr>
          <p:cNvPr id="158" name="Shape 158"/>
          <p:cNvPicPr preferRelativeResize="0"/>
          <p:nvPr/>
        </p:nvPicPr>
        <p:blipFill>
          <a:blip r:embed="rId4">
            <a:alphaModFix/>
          </a:blip>
          <a:stretch>
            <a:fillRect/>
          </a:stretch>
        </p:blipFill>
        <p:spPr>
          <a:xfrm>
            <a:off x="307400" y="2512150"/>
            <a:ext cx="2599219" cy="1759325"/>
          </a:xfrm>
          <a:prstGeom prst="rect">
            <a:avLst/>
          </a:prstGeom>
          <a:noFill/>
          <a:ln>
            <a:noFill/>
          </a:ln>
        </p:spPr>
      </p:pic>
      <p:sp>
        <p:nvSpPr>
          <p:cNvPr id="159" name="Shape 159"/>
          <p:cNvSpPr txBox="1"/>
          <p:nvPr/>
        </p:nvSpPr>
        <p:spPr>
          <a:xfrm>
            <a:off x="260747" y="4325600"/>
            <a:ext cx="2549700" cy="444300"/>
          </a:xfrm>
          <a:prstGeom prst="rect">
            <a:avLst/>
          </a:prstGeom>
          <a:noFill/>
          <a:ln>
            <a:noFill/>
          </a:ln>
        </p:spPr>
        <p:txBody>
          <a:bodyPr lIns="91425" tIns="91425" rIns="91425" bIns="91425" anchor="t" anchorCtr="0">
            <a:noAutofit/>
          </a:bodyPr>
          <a:lstStyle/>
          <a:p>
            <a:pPr lvl="0" algn="ctr" rtl="0">
              <a:spcBef>
                <a:spcPts val="0"/>
              </a:spcBef>
              <a:buNone/>
            </a:pPr>
            <a:r>
              <a:rPr lang="en" sz="1100" b="1"/>
              <a:t>Wiring of the Visual Hierarchy</a:t>
            </a:r>
          </a:p>
        </p:txBody>
      </p:sp>
      <p:pic>
        <p:nvPicPr>
          <p:cNvPr id="160" name="Shape 160"/>
          <p:cNvPicPr preferRelativeResize="0"/>
          <p:nvPr/>
        </p:nvPicPr>
        <p:blipFill>
          <a:blip r:embed="rId5">
            <a:alphaModFix/>
          </a:blip>
          <a:stretch>
            <a:fillRect/>
          </a:stretch>
        </p:blipFill>
        <p:spPr>
          <a:xfrm>
            <a:off x="3363650" y="2512149"/>
            <a:ext cx="2383124" cy="1588749"/>
          </a:xfrm>
          <a:prstGeom prst="rect">
            <a:avLst/>
          </a:prstGeom>
          <a:noFill/>
          <a:ln>
            <a:noFill/>
          </a:ln>
        </p:spPr>
      </p:pic>
      <p:sp>
        <p:nvSpPr>
          <p:cNvPr id="161" name="Shape 161"/>
          <p:cNvSpPr txBox="1"/>
          <p:nvPr/>
        </p:nvSpPr>
        <p:spPr>
          <a:xfrm>
            <a:off x="3297147" y="4325600"/>
            <a:ext cx="2549700" cy="444300"/>
          </a:xfrm>
          <a:prstGeom prst="rect">
            <a:avLst/>
          </a:prstGeom>
          <a:noFill/>
          <a:ln>
            <a:noFill/>
          </a:ln>
        </p:spPr>
        <p:txBody>
          <a:bodyPr lIns="91425" tIns="91425" rIns="91425" bIns="91425" anchor="t" anchorCtr="0">
            <a:noAutofit/>
          </a:bodyPr>
          <a:lstStyle/>
          <a:p>
            <a:pPr lvl="0" algn="ctr" rtl="0">
              <a:spcBef>
                <a:spcPts val="0"/>
              </a:spcBef>
              <a:buNone/>
            </a:pPr>
            <a:r>
              <a:rPr lang="en" sz="1100" b="1"/>
              <a:t>The Dorsal and Ventral Streams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44"/>
        <p:cNvGrpSpPr/>
        <p:nvPr/>
      </p:nvGrpSpPr>
      <p:grpSpPr>
        <a:xfrm>
          <a:off x="0" y="0"/>
          <a:ext cx="0" cy="0"/>
          <a:chOff x="0" y="0"/>
          <a:chExt cx="0" cy="0"/>
        </a:xfrm>
      </p:grpSpPr>
      <p:sp>
        <p:nvSpPr>
          <p:cNvPr id="545" name="Shape 545"/>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Motion Correction</a:t>
            </a:r>
          </a:p>
        </p:txBody>
      </p:sp>
      <p:sp>
        <p:nvSpPr>
          <p:cNvPr id="546" name="Shape 546"/>
          <p:cNvSpPr txBox="1">
            <a:spLocks noGrp="1"/>
          </p:cNvSpPr>
          <p:nvPr>
            <p:ph type="body" idx="1"/>
          </p:nvPr>
        </p:nvSpPr>
        <p:spPr>
          <a:xfrm>
            <a:off x="1297500" y="1216684"/>
            <a:ext cx="6819300" cy="1214400"/>
          </a:xfrm>
          <a:prstGeom prst="rect">
            <a:avLst/>
          </a:prstGeom>
        </p:spPr>
        <p:txBody>
          <a:bodyPr lIns="91425" tIns="91425" rIns="91425" bIns="91425" anchor="t" anchorCtr="0">
            <a:noAutofit/>
          </a:bodyPr>
          <a:lstStyle/>
          <a:p>
            <a:pPr lvl="0">
              <a:spcBef>
                <a:spcPts val="0"/>
              </a:spcBef>
              <a:buNone/>
            </a:pPr>
            <a:r>
              <a:rPr lang="en" sz="1400" dirty="0">
                <a:solidFill>
                  <a:srgbClr val="000000"/>
                </a:solidFill>
              </a:rPr>
              <a:t>Motion Standards</a:t>
            </a:r>
          </a:p>
          <a:p>
            <a:pPr marL="457200" lvl="0" indent="-228600" rtl="0">
              <a:spcBef>
                <a:spcPts val="0"/>
              </a:spcBef>
              <a:buClr>
                <a:srgbClr val="000000"/>
              </a:buClr>
            </a:pPr>
            <a:r>
              <a:rPr lang="en" sz="1400" dirty="0">
                <a:solidFill>
                  <a:srgbClr val="000000"/>
                </a:solidFill>
              </a:rPr>
              <a:t>Clip time points with jumps in motion &gt; 1mm</a:t>
            </a:r>
          </a:p>
          <a:p>
            <a:pPr marL="457200" lvl="0" indent="-228600" rtl="0">
              <a:spcBef>
                <a:spcPts val="0"/>
              </a:spcBef>
              <a:buClr>
                <a:srgbClr val="000000"/>
              </a:buClr>
            </a:pPr>
            <a:r>
              <a:rPr lang="en" sz="1400" dirty="0">
                <a:solidFill>
                  <a:srgbClr val="000000"/>
                </a:solidFill>
              </a:rPr>
              <a:t>Remove subjects with &gt; 2mm net motion</a:t>
            </a:r>
          </a:p>
        </p:txBody>
      </p:sp>
      <p:sp>
        <p:nvSpPr>
          <p:cNvPr id="547" name="Shape 547"/>
          <p:cNvSpPr txBox="1"/>
          <p:nvPr/>
        </p:nvSpPr>
        <p:spPr>
          <a:xfrm>
            <a:off x="1553798" y="4238973"/>
            <a:ext cx="1622100" cy="357000"/>
          </a:xfrm>
          <a:prstGeom prst="rect">
            <a:avLst/>
          </a:prstGeom>
          <a:noFill/>
          <a:ln>
            <a:noFill/>
          </a:ln>
        </p:spPr>
        <p:txBody>
          <a:bodyPr lIns="91425" tIns="91425" rIns="91425" bIns="91425" anchor="t" anchorCtr="0">
            <a:noAutofit/>
          </a:bodyPr>
          <a:lstStyle/>
          <a:p>
            <a:pPr lvl="0" algn="ctr" rtl="0">
              <a:spcBef>
                <a:spcPts val="0"/>
              </a:spcBef>
              <a:buNone/>
            </a:pPr>
            <a:r>
              <a:rPr lang="en" sz="1100" b="1"/>
              <a:t>Motion (mm) vs. Time</a:t>
            </a:r>
          </a:p>
          <a:p>
            <a:pPr lvl="0" algn="ctr" rtl="0">
              <a:spcBef>
                <a:spcPts val="0"/>
              </a:spcBef>
              <a:buNone/>
            </a:pPr>
            <a:r>
              <a:rPr lang="en" sz="1100"/>
              <a:t>Subject 2: 2 Motion Jumps &gt; 1mm</a:t>
            </a:r>
          </a:p>
        </p:txBody>
      </p:sp>
      <p:pic>
        <p:nvPicPr>
          <p:cNvPr id="548" name="Shape 548"/>
          <p:cNvPicPr preferRelativeResize="0"/>
          <p:nvPr/>
        </p:nvPicPr>
        <p:blipFill>
          <a:blip r:embed="rId3">
            <a:alphaModFix/>
          </a:blip>
          <a:stretch>
            <a:fillRect/>
          </a:stretch>
        </p:blipFill>
        <p:spPr>
          <a:xfrm>
            <a:off x="879000" y="2569475"/>
            <a:ext cx="3286684" cy="1622273"/>
          </a:xfrm>
          <a:prstGeom prst="rect">
            <a:avLst/>
          </a:prstGeom>
          <a:noFill/>
          <a:ln>
            <a:noFill/>
          </a:ln>
        </p:spPr>
      </p:pic>
      <p:pic>
        <p:nvPicPr>
          <p:cNvPr id="549" name="Shape 549"/>
          <p:cNvPicPr preferRelativeResize="0"/>
          <p:nvPr/>
        </p:nvPicPr>
        <p:blipFill>
          <a:blip r:embed="rId4">
            <a:alphaModFix/>
          </a:blip>
          <a:stretch>
            <a:fillRect/>
          </a:stretch>
        </p:blipFill>
        <p:spPr>
          <a:xfrm>
            <a:off x="4710050" y="2569475"/>
            <a:ext cx="3286676" cy="1622275"/>
          </a:xfrm>
          <a:prstGeom prst="rect">
            <a:avLst/>
          </a:prstGeom>
          <a:noFill/>
          <a:ln>
            <a:noFill/>
          </a:ln>
        </p:spPr>
      </p:pic>
      <p:sp>
        <p:nvSpPr>
          <p:cNvPr id="550" name="Shape 550"/>
          <p:cNvSpPr txBox="1"/>
          <p:nvPr/>
        </p:nvSpPr>
        <p:spPr>
          <a:xfrm>
            <a:off x="5635525" y="4238975"/>
            <a:ext cx="1622100" cy="550800"/>
          </a:xfrm>
          <a:prstGeom prst="rect">
            <a:avLst/>
          </a:prstGeom>
          <a:noFill/>
          <a:ln>
            <a:noFill/>
          </a:ln>
        </p:spPr>
        <p:txBody>
          <a:bodyPr lIns="91425" tIns="91425" rIns="91425" bIns="91425" anchor="t" anchorCtr="0">
            <a:noAutofit/>
          </a:bodyPr>
          <a:lstStyle/>
          <a:p>
            <a:pPr lvl="0" algn="ctr" rtl="0">
              <a:spcBef>
                <a:spcPts val="0"/>
              </a:spcBef>
              <a:buNone/>
            </a:pPr>
            <a:r>
              <a:rPr lang="en" sz="1100" b="1"/>
              <a:t>Blind vs. Sighted:</a:t>
            </a:r>
          </a:p>
          <a:p>
            <a:pPr lvl="0" algn="ctr" rtl="0">
              <a:spcBef>
                <a:spcPts val="0"/>
              </a:spcBef>
              <a:buNone/>
            </a:pPr>
            <a:r>
              <a:rPr lang="en" sz="1100"/>
              <a:t>not significantly different head motion between groups (mm)</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54"/>
        <p:cNvGrpSpPr/>
        <p:nvPr/>
      </p:nvGrpSpPr>
      <p:grpSpPr>
        <a:xfrm>
          <a:off x="0" y="0"/>
          <a:ext cx="0" cy="0"/>
          <a:chOff x="0" y="0"/>
          <a:chExt cx="0" cy="0"/>
        </a:xfrm>
      </p:grpSpPr>
      <p:sp>
        <p:nvSpPr>
          <p:cNvPr id="555" name="Shape 555"/>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Nuisance Variable Regression</a:t>
            </a:r>
          </a:p>
        </p:txBody>
      </p:sp>
      <p:sp>
        <p:nvSpPr>
          <p:cNvPr id="556" name="Shape 556"/>
          <p:cNvSpPr txBox="1">
            <a:spLocks noGrp="1"/>
          </p:cNvSpPr>
          <p:nvPr>
            <p:ph type="body" idx="1"/>
          </p:nvPr>
        </p:nvSpPr>
        <p:spPr>
          <a:xfrm>
            <a:off x="1297500" y="1278033"/>
            <a:ext cx="6819300" cy="1214400"/>
          </a:xfrm>
          <a:prstGeom prst="rect">
            <a:avLst/>
          </a:prstGeom>
        </p:spPr>
        <p:txBody>
          <a:bodyPr lIns="91425" tIns="91425" rIns="91425" bIns="91425" anchor="t" anchorCtr="0">
            <a:noAutofit/>
          </a:bodyPr>
          <a:lstStyle/>
          <a:p>
            <a:pPr lvl="0" rtl="0">
              <a:spcBef>
                <a:spcPts val="0"/>
              </a:spcBef>
              <a:buNone/>
            </a:pPr>
            <a:r>
              <a:rPr lang="en" sz="1400" dirty="0">
                <a:solidFill>
                  <a:srgbClr val="000000"/>
                </a:solidFill>
              </a:rPr>
              <a:t>Nuisance Variables</a:t>
            </a:r>
          </a:p>
          <a:p>
            <a:pPr marL="457200" lvl="0" indent="-228600" rtl="0">
              <a:spcBef>
                <a:spcPts val="0"/>
              </a:spcBef>
              <a:spcAft>
                <a:spcPts val="0"/>
              </a:spcAft>
              <a:buClr>
                <a:srgbClr val="000000"/>
              </a:buClr>
            </a:pPr>
            <a:r>
              <a:rPr lang="en" sz="1400" dirty="0">
                <a:solidFill>
                  <a:srgbClr val="000000"/>
                </a:solidFill>
              </a:rPr>
              <a:t>White matter, cerebrospinal fluid, ventricles … takes some of the effect of heart rate, breathing out because there shouldn’t be any </a:t>
            </a:r>
            <a:r>
              <a:rPr lang="en-US" sz="1400" dirty="0" smtClean="0">
                <a:solidFill>
                  <a:srgbClr val="000000"/>
                </a:solidFill>
              </a:rPr>
              <a:t>resting state </a:t>
            </a:r>
            <a:r>
              <a:rPr lang="en" sz="1400" dirty="0" smtClean="0">
                <a:solidFill>
                  <a:srgbClr val="000000"/>
                </a:solidFill>
              </a:rPr>
              <a:t>signal </a:t>
            </a:r>
            <a:r>
              <a:rPr lang="en" sz="1400" dirty="0">
                <a:solidFill>
                  <a:srgbClr val="000000"/>
                </a:solidFill>
              </a:rPr>
              <a:t>there</a:t>
            </a:r>
          </a:p>
        </p:txBody>
      </p:sp>
      <p:pic>
        <p:nvPicPr>
          <p:cNvPr id="557" name="Shape 557"/>
          <p:cNvPicPr preferRelativeResize="0"/>
          <p:nvPr/>
        </p:nvPicPr>
        <p:blipFill>
          <a:blip r:embed="rId3">
            <a:alphaModFix/>
          </a:blip>
          <a:stretch>
            <a:fillRect/>
          </a:stretch>
        </p:blipFill>
        <p:spPr>
          <a:xfrm>
            <a:off x="1577600" y="2404800"/>
            <a:ext cx="2501100" cy="1657624"/>
          </a:xfrm>
          <a:prstGeom prst="rect">
            <a:avLst/>
          </a:prstGeom>
          <a:noFill/>
          <a:ln>
            <a:noFill/>
          </a:ln>
        </p:spPr>
      </p:pic>
      <p:sp>
        <p:nvSpPr>
          <p:cNvPr id="558" name="Shape 558"/>
          <p:cNvSpPr txBox="1"/>
          <p:nvPr/>
        </p:nvSpPr>
        <p:spPr>
          <a:xfrm>
            <a:off x="1702125" y="4302200"/>
            <a:ext cx="2111400" cy="505500"/>
          </a:xfrm>
          <a:prstGeom prst="rect">
            <a:avLst/>
          </a:prstGeom>
          <a:noFill/>
          <a:ln>
            <a:noFill/>
          </a:ln>
        </p:spPr>
        <p:txBody>
          <a:bodyPr lIns="91425" tIns="91425" rIns="91425" bIns="91425" anchor="t" anchorCtr="0">
            <a:noAutofit/>
          </a:bodyPr>
          <a:lstStyle/>
          <a:p>
            <a:pPr lvl="0" algn="ctr" rtl="0">
              <a:spcBef>
                <a:spcPts val="0"/>
              </a:spcBef>
              <a:buNone/>
            </a:pPr>
            <a:r>
              <a:rPr lang="en" sz="1100" b="1"/>
              <a:t>Regress Ventricles and Cerebrospinal Fluid</a:t>
            </a:r>
          </a:p>
        </p:txBody>
      </p:sp>
      <p:pic>
        <p:nvPicPr>
          <p:cNvPr id="559" name="Shape 559" descr="Screen Shot 2017-08-06 at 6.58.27 PM.png"/>
          <p:cNvPicPr preferRelativeResize="0"/>
          <p:nvPr/>
        </p:nvPicPr>
        <p:blipFill>
          <a:blip r:embed="rId4">
            <a:alphaModFix/>
          </a:blip>
          <a:stretch>
            <a:fillRect/>
          </a:stretch>
        </p:blipFill>
        <p:spPr>
          <a:xfrm>
            <a:off x="4823850" y="2522250"/>
            <a:ext cx="1601575" cy="1715724"/>
          </a:xfrm>
          <a:prstGeom prst="rect">
            <a:avLst/>
          </a:prstGeom>
          <a:noFill/>
          <a:ln>
            <a:noFill/>
          </a:ln>
        </p:spPr>
      </p:pic>
      <p:sp>
        <p:nvSpPr>
          <p:cNvPr id="560" name="Shape 560"/>
          <p:cNvSpPr txBox="1"/>
          <p:nvPr/>
        </p:nvSpPr>
        <p:spPr>
          <a:xfrm>
            <a:off x="4607925" y="4302200"/>
            <a:ext cx="2111400" cy="505500"/>
          </a:xfrm>
          <a:prstGeom prst="rect">
            <a:avLst/>
          </a:prstGeom>
          <a:noFill/>
          <a:ln>
            <a:noFill/>
          </a:ln>
        </p:spPr>
        <p:txBody>
          <a:bodyPr lIns="91425" tIns="91425" rIns="91425" bIns="91425" anchor="t" anchorCtr="0">
            <a:noAutofit/>
          </a:bodyPr>
          <a:lstStyle/>
          <a:p>
            <a:pPr lvl="0" algn="ctr" rtl="0">
              <a:spcBef>
                <a:spcPts val="0"/>
              </a:spcBef>
              <a:buNone/>
            </a:pPr>
            <a:r>
              <a:rPr lang="en" sz="1100" b="1"/>
              <a:t>MATLAB regression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4"/>
        <p:cNvGrpSpPr/>
        <p:nvPr/>
      </p:nvGrpSpPr>
      <p:grpSpPr>
        <a:xfrm>
          <a:off x="0" y="0"/>
          <a:ext cx="0" cy="0"/>
          <a:chOff x="0" y="0"/>
          <a:chExt cx="0" cy="0"/>
        </a:xfrm>
      </p:grpSpPr>
      <p:pic>
        <p:nvPicPr>
          <p:cNvPr id="565" name="Shape 565"/>
          <p:cNvPicPr preferRelativeResize="0"/>
          <p:nvPr/>
        </p:nvPicPr>
        <p:blipFill rotWithShape="1">
          <a:blip r:embed="rId3">
            <a:alphaModFix/>
          </a:blip>
          <a:srcRect b="13666"/>
          <a:stretch/>
        </p:blipFill>
        <p:spPr>
          <a:xfrm>
            <a:off x="0" y="0"/>
            <a:ext cx="9144000" cy="5191300"/>
          </a:xfrm>
          <a:prstGeom prst="rect">
            <a:avLst/>
          </a:prstGeom>
          <a:noFill/>
          <a:ln>
            <a:noFill/>
          </a:ln>
        </p:spPr>
      </p:pic>
      <p:sp>
        <p:nvSpPr>
          <p:cNvPr id="566" name="Shape 566"/>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The Finale: Preprocessing for Time Course Extraction</a:t>
            </a:r>
          </a:p>
        </p:txBody>
      </p:sp>
      <p:sp>
        <p:nvSpPr>
          <p:cNvPr id="567" name="Shape 567"/>
          <p:cNvSpPr txBox="1">
            <a:spLocks noGrp="1"/>
          </p:cNvSpPr>
          <p:nvPr>
            <p:ph type="body" idx="1"/>
          </p:nvPr>
        </p:nvSpPr>
        <p:spPr>
          <a:xfrm>
            <a:off x="1297499" y="1529325"/>
            <a:ext cx="2478341" cy="2911200"/>
          </a:xfrm>
          <a:prstGeom prst="rect">
            <a:avLst/>
          </a:prstGeom>
        </p:spPr>
        <p:txBody>
          <a:bodyPr lIns="91425" tIns="91425" rIns="91425" bIns="91425" anchor="t" anchorCtr="0">
            <a:noAutofit/>
          </a:bodyPr>
          <a:lstStyle/>
          <a:p>
            <a:pPr lvl="0" rtl="0">
              <a:spcBef>
                <a:spcPts val="0"/>
              </a:spcBef>
              <a:buNone/>
            </a:pPr>
            <a:r>
              <a:rPr lang="en" sz="1400" dirty="0">
                <a:solidFill>
                  <a:srgbClr val="000000"/>
                </a:solidFill>
              </a:rPr>
              <a:t>After Preprocessing</a:t>
            </a:r>
          </a:p>
          <a:p>
            <a:pPr marL="457200" lvl="0" indent="-228600" rtl="0">
              <a:spcBef>
                <a:spcPts val="0"/>
              </a:spcBef>
              <a:buClr>
                <a:srgbClr val="000000"/>
              </a:buClr>
              <a:buAutoNum type="arabicPeriod"/>
            </a:pPr>
            <a:r>
              <a:rPr lang="en" sz="1400" b="1" dirty="0">
                <a:solidFill>
                  <a:srgbClr val="000000"/>
                </a:solidFill>
              </a:rPr>
              <a:t>Different People, Different Brains </a:t>
            </a:r>
            <a:r>
              <a:rPr lang="en" sz="1400" dirty="0">
                <a:solidFill>
                  <a:srgbClr val="000000"/>
                </a:solidFill>
              </a:rPr>
              <a:t>→ Done</a:t>
            </a:r>
          </a:p>
          <a:p>
            <a:pPr marL="457200" lvl="0" indent="-228600" rtl="0">
              <a:spcBef>
                <a:spcPts val="0"/>
              </a:spcBef>
              <a:buClr>
                <a:srgbClr val="000000"/>
              </a:buClr>
              <a:buAutoNum type="arabicPeriod"/>
            </a:pPr>
            <a:r>
              <a:rPr lang="en" sz="1400" b="1" dirty="0">
                <a:solidFill>
                  <a:srgbClr val="000000"/>
                </a:solidFill>
              </a:rPr>
              <a:t>Scan Correction</a:t>
            </a:r>
            <a:r>
              <a:rPr lang="en" sz="1400" dirty="0">
                <a:solidFill>
                  <a:srgbClr val="000000"/>
                </a:solidFill>
              </a:rPr>
              <a:t> → Done</a:t>
            </a:r>
          </a:p>
          <a:p>
            <a:pPr marL="457200" lvl="0" indent="-228600" rtl="0">
              <a:spcBef>
                <a:spcPts val="0"/>
              </a:spcBef>
              <a:buClr>
                <a:srgbClr val="000000"/>
              </a:buClr>
              <a:buAutoNum type="arabicPeriod"/>
            </a:pPr>
            <a:r>
              <a:rPr lang="en" sz="1400" b="1" dirty="0">
                <a:solidFill>
                  <a:srgbClr val="000000"/>
                </a:solidFill>
              </a:rPr>
              <a:t>Brain Scanners Aren’t Measuring Only Brain Activity </a:t>
            </a:r>
            <a:r>
              <a:rPr lang="en" sz="1400" dirty="0">
                <a:solidFill>
                  <a:srgbClr val="000000"/>
                </a:solidFill>
              </a:rPr>
              <a:t>→ Done</a:t>
            </a:r>
          </a:p>
          <a:p>
            <a:pPr lvl="0" rtl="0">
              <a:spcBef>
                <a:spcPts val="0"/>
              </a:spcBef>
              <a:buNone/>
            </a:pPr>
            <a:endParaRPr sz="1400" dirty="0">
              <a:solidFill>
                <a:srgbClr val="000000"/>
              </a:solidFill>
            </a:endParaRPr>
          </a:p>
        </p:txBody>
      </p:sp>
      <p:pic>
        <p:nvPicPr>
          <p:cNvPr id="568" name="Shape 568"/>
          <p:cNvPicPr preferRelativeResize="0"/>
          <p:nvPr/>
        </p:nvPicPr>
        <p:blipFill>
          <a:blip r:embed="rId4">
            <a:alphaModFix/>
          </a:blip>
          <a:stretch>
            <a:fillRect/>
          </a:stretch>
        </p:blipFill>
        <p:spPr>
          <a:xfrm>
            <a:off x="4173075" y="1567574"/>
            <a:ext cx="3568825" cy="2419124"/>
          </a:xfrm>
          <a:prstGeom prst="rect">
            <a:avLst/>
          </a:prstGeom>
          <a:noFill/>
          <a:ln>
            <a:noFill/>
          </a:ln>
        </p:spPr>
      </p:pic>
      <p:sp>
        <p:nvSpPr>
          <p:cNvPr id="569" name="Shape 569"/>
          <p:cNvSpPr txBox="1"/>
          <p:nvPr/>
        </p:nvSpPr>
        <p:spPr>
          <a:xfrm>
            <a:off x="4847500" y="3986700"/>
            <a:ext cx="2111400" cy="505500"/>
          </a:xfrm>
          <a:prstGeom prst="rect">
            <a:avLst/>
          </a:prstGeom>
          <a:noFill/>
          <a:ln>
            <a:noFill/>
          </a:ln>
        </p:spPr>
        <p:txBody>
          <a:bodyPr lIns="91425" tIns="91425" rIns="91425" bIns="91425" anchor="t" anchorCtr="0">
            <a:noAutofit/>
          </a:bodyPr>
          <a:lstStyle/>
          <a:p>
            <a:pPr lvl="0" algn="ctr" rtl="0">
              <a:spcBef>
                <a:spcPts val="0"/>
              </a:spcBef>
              <a:buNone/>
            </a:pPr>
            <a:r>
              <a:rPr lang="en" sz="1100" b="1" dirty="0"/>
              <a:t>Biologically Meaningful Time Course Extraction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2500"/>
                                        <p:tgtEl>
                                          <p:spTgt spid="5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3850" y="1340075"/>
            <a:ext cx="5017800" cy="1148700"/>
          </a:xfrm>
          <a:prstGeom prst="rect">
            <a:avLst/>
          </a:prstGeom>
        </p:spPr>
        <p:txBody>
          <a:bodyPr lIns="91425" tIns="91425" rIns="91425" bIns="91425" anchor="ctr" anchorCtr="0">
            <a:noAutofit/>
          </a:bodyPr>
          <a:lstStyle/>
          <a:p>
            <a:pPr lvl="0">
              <a:spcBef>
                <a:spcPts val="0"/>
              </a:spcBef>
              <a:buNone/>
            </a:pPr>
            <a:r>
              <a:rPr lang="en">
                <a:solidFill>
                  <a:srgbClr val="000000"/>
                </a:solidFill>
              </a:rPr>
              <a:t>Theory + Implementation: </a:t>
            </a:r>
          </a:p>
          <a:p>
            <a:pPr lvl="0" rtl="0">
              <a:spcBef>
                <a:spcPts val="0"/>
              </a:spcBef>
              <a:buNone/>
            </a:pPr>
            <a:r>
              <a:rPr lang="en">
                <a:solidFill>
                  <a:srgbClr val="000000"/>
                </a:solidFill>
              </a:rPr>
              <a:t>Beyond Preprocessing</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Where Am I Now?</a:t>
            </a:r>
          </a:p>
        </p:txBody>
      </p:sp>
      <p:sp>
        <p:nvSpPr>
          <p:cNvPr id="580" name="Shape 580"/>
          <p:cNvSpPr txBox="1">
            <a:spLocks noGrp="1"/>
          </p:cNvSpPr>
          <p:nvPr>
            <p:ph type="body" idx="1"/>
          </p:nvPr>
        </p:nvSpPr>
        <p:spPr>
          <a:xfrm>
            <a:off x="1297499" y="1165527"/>
            <a:ext cx="7397183" cy="2911200"/>
          </a:xfrm>
          <a:prstGeom prst="rect">
            <a:avLst/>
          </a:prstGeom>
        </p:spPr>
        <p:txBody>
          <a:bodyPr lIns="91425" tIns="91425" rIns="91425" bIns="91425" anchor="t" anchorCtr="0">
            <a:noAutofit/>
          </a:bodyPr>
          <a:lstStyle/>
          <a:p>
            <a:pPr lvl="0">
              <a:spcBef>
                <a:spcPts val="0"/>
              </a:spcBef>
              <a:buNone/>
            </a:pPr>
            <a:r>
              <a:rPr lang="en" sz="1400" dirty="0">
                <a:solidFill>
                  <a:srgbClr val="000000"/>
                </a:solidFill>
              </a:rPr>
              <a:t>Regions of Interest:</a:t>
            </a:r>
          </a:p>
          <a:p>
            <a:pPr marL="457200" lvl="0" indent="-228600" rtl="0">
              <a:spcBef>
                <a:spcPts val="0"/>
              </a:spcBef>
              <a:buClr>
                <a:srgbClr val="000000"/>
              </a:buClr>
            </a:pPr>
            <a:r>
              <a:rPr lang="en" sz="1400" dirty="0">
                <a:solidFill>
                  <a:srgbClr val="000000"/>
                </a:solidFill>
              </a:rPr>
              <a:t>Visual Network</a:t>
            </a:r>
          </a:p>
          <a:p>
            <a:pPr marL="457200" lvl="0" indent="-228600" rtl="0">
              <a:spcBef>
                <a:spcPts val="0"/>
              </a:spcBef>
              <a:buClr>
                <a:srgbClr val="000000"/>
              </a:buClr>
            </a:pPr>
            <a:r>
              <a:rPr lang="en" sz="1400" dirty="0">
                <a:solidFill>
                  <a:srgbClr val="000000"/>
                </a:solidFill>
              </a:rPr>
              <a:t>Auditory Network</a:t>
            </a:r>
          </a:p>
          <a:p>
            <a:pPr marL="457200" lvl="0" indent="-228600" rtl="0">
              <a:spcBef>
                <a:spcPts val="0"/>
              </a:spcBef>
              <a:buClr>
                <a:srgbClr val="000000"/>
              </a:buClr>
            </a:pPr>
            <a:r>
              <a:rPr lang="en" sz="1400" dirty="0">
                <a:solidFill>
                  <a:srgbClr val="000000"/>
                </a:solidFill>
              </a:rPr>
              <a:t>Subcortical Regions</a:t>
            </a:r>
          </a:p>
          <a:p>
            <a:pPr marL="457200" lvl="0" indent="-228600">
              <a:spcBef>
                <a:spcPts val="0"/>
              </a:spcBef>
              <a:buClr>
                <a:srgbClr val="000000"/>
              </a:buClr>
            </a:pPr>
            <a:r>
              <a:rPr lang="en" sz="1400" dirty="0">
                <a:solidFill>
                  <a:srgbClr val="000000"/>
                </a:solidFill>
              </a:rPr>
              <a:t>Language Regions</a:t>
            </a:r>
          </a:p>
          <a:p>
            <a:pPr lvl="0" rtl="0">
              <a:spcBef>
                <a:spcPts val="0"/>
              </a:spcBef>
              <a:buNone/>
            </a:pPr>
            <a:r>
              <a:rPr lang="en" sz="1400" dirty="0">
                <a:solidFill>
                  <a:srgbClr val="000000"/>
                </a:solidFill>
              </a:rPr>
              <a:t>MATLAB Scripts:</a:t>
            </a:r>
          </a:p>
          <a:p>
            <a:pPr marL="457200" lvl="0" indent="-228600" rtl="0">
              <a:spcBef>
                <a:spcPts val="0"/>
              </a:spcBef>
              <a:buClr>
                <a:srgbClr val="000000"/>
              </a:buClr>
            </a:pPr>
            <a:r>
              <a:rPr lang="en" sz="1400" dirty="0" err="1">
                <a:solidFill>
                  <a:srgbClr val="000000"/>
                </a:solidFill>
              </a:rPr>
              <a:t>Build_TC_mat.m</a:t>
            </a:r>
            <a:r>
              <a:rPr lang="en" sz="1400" dirty="0">
                <a:solidFill>
                  <a:srgbClr val="000000"/>
                </a:solidFill>
              </a:rPr>
              <a:t> : script to extract time courses from all subjects</a:t>
            </a:r>
          </a:p>
          <a:p>
            <a:pPr marL="457200" lvl="0" indent="-228600" rtl="0">
              <a:spcBef>
                <a:spcPts val="0"/>
              </a:spcBef>
              <a:buClr>
                <a:srgbClr val="000000"/>
              </a:buClr>
            </a:pPr>
            <a:r>
              <a:rPr lang="en" sz="1400" dirty="0">
                <a:solidFill>
                  <a:srgbClr val="000000"/>
                </a:solidFill>
              </a:rPr>
              <a:t>TimeCourseStats1_semi_automated.m : function to compute correlations between time courses</a:t>
            </a:r>
          </a:p>
        </p:txBody>
      </p:sp>
      <p:pic>
        <p:nvPicPr>
          <p:cNvPr id="2" name="Picture 1"/>
          <p:cNvPicPr>
            <a:picLocks noChangeAspect="1"/>
          </p:cNvPicPr>
          <p:nvPr/>
        </p:nvPicPr>
        <p:blipFill>
          <a:blip r:embed="rId3"/>
          <a:stretch>
            <a:fillRect/>
          </a:stretch>
        </p:blipFill>
        <p:spPr>
          <a:xfrm>
            <a:off x="5426209" y="562567"/>
            <a:ext cx="2204965" cy="2668657"/>
          </a:xfrm>
          <a:prstGeom prst="rect">
            <a:avLst/>
          </a:prstGeom>
        </p:spPr>
      </p:pic>
      <p:sp>
        <p:nvSpPr>
          <p:cNvPr id="5" name="Shape 569"/>
          <p:cNvSpPr txBox="1"/>
          <p:nvPr/>
        </p:nvSpPr>
        <p:spPr>
          <a:xfrm>
            <a:off x="5426209" y="3262324"/>
            <a:ext cx="2111400" cy="505500"/>
          </a:xfrm>
          <a:prstGeom prst="rect">
            <a:avLst/>
          </a:prstGeom>
          <a:noFill/>
          <a:ln>
            <a:noFill/>
          </a:ln>
        </p:spPr>
        <p:txBody>
          <a:bodyPr lIns="91425" tIns="91425" rIns="91425" bIns="91425" anchor="t" anchorCtr="0">
            <a:noAutofit/>
          </a:bodyPr>
          <a:lstStyle/>
          <a:p>
            <a:pPr lvl="0" algn="ctr" rtl="0">
              <a:spcBef>
                <a:spcPts val="0"/>
              </a:spcBef>
              <a:buNone/>
            </a:pPr>
            <a:r>
              <a:rPr lang="en-US" sz="1100" b="1" dirty="0" smtClean="0"/>
              <a:t>Brodmann Areas</a:t>
            </a:r>
            <a:endParaRPr lang="en" sz="11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a:spcBef>
                <a:spcPts val="0"/>
              </a:spcBef>
              <a:buNone/>
            </a:pPr>
            <a:r>
              <a:rPr lang="en">
                <a:solidFill>
                  <a:srgbClr val="000000"/>
                </a:solidFill>
              </a:rPr>
              <a:t>Sneak Peek of Functional Connectivity: </a:t>
            </a:r>
          </a:p>
          <a:p>
            <a:pPr lvl="0" rtl="0">
              <a:spcBef>
                <a:spcPts val="0"/>
              </a:spcBef>
              <a:buNone/>
            </a:pPr>
            <a:r>
              <a:rPr lang="en">
                <a:solidFill>
                  <a:srgbClr val="000000"/>
                </a:solidFill>
              </a:rPr>
              <a:t>Visual Network</a:t>
            </a:r>
          </a:p>
        </p:txBody>
      </p:sp>
      <p:sp>
        <p:nvSpPr>
          <p:cNvPr id="586" name="Shape 586"/>
          <p:cNvSpPr txBox="1">
            <a:spLocks noGrp="1"/>
          </p:cNvSpPr>
          <p:nvPr>
            <p:ph type="body" idx="1"/>
          </p:nvPr>
        </p:nvSpPr>
        <p:spPr>
          <a:xfrm>
            <a:off x="1109747" y="1414206"/>
            <a:ext cx="7979073" cy="1790700"/>
          </a:xfrm>
          <a:prstGeom prst="rect">
            <a:avLst/>
          </a:prstGeom>
        </p:spPr>
        <p:txBody>
          <a:bodyPr lIns="91425" tIns="91425" rIns="91425" bIns="91425" anchor="t" anchorCtr="0">
            <a:noAutofit/>
          </a:bodyPr>
          <a:lstStyle/>
          <a:p>
            <a:pPr marL="457200" lvl="0" indent="-228600" rtl="0">
              <a:spcBef>
                <a:spcPts val="0"/>
              </a:spcBef>
              <a:buClr>
                <a:srgbClr val="222222"/>
              </a:buClr>
            </a:pPr>
            <a:r>
              <a:rPr lang="en" sz="1400" dirty="0">
                <a:solidFill>
                  <a:srgbClr val="222222"/>
                </a:solidFill>
                <a:highlight>
                  <a:srgbClr val="FFFFFF"/>
                </a:highlight>
              </a:rPr>
              <a:t>Blind V1, relative to sighted V1 exhibited around the </a:t>
            </a:r>
            <a:r>
              <a:rPr lang="en" sz="1400" b="1" dirty="0">
                <a:solidFill>
                  <a:schemeClr val="accent1"/>
                </a:solidFill>
                <a:highlight>
                  <a:srgbClr val="FFFFFF"/>
                </a:highlight>
              </a:rPr>
              <a:t>same correlation</a:t>
            </a:r>
            <a:r>
              <a:rPr lang="en" sz="1400" dirty="0">
                <a:solidFill>
                  <a:srgbClr val="222222"/>
                </a:solidFill>
                <a:highlight>
                  <a:srgbClr val="FFFFFF"/>
                </a:highlight>
              </a:rPr>
              <a:t> to </a:t>
            </a:r>
            <a:r>
              <a:rPr lang="en" sz="1400" b="1" dirty="0">
                <a:solidFill>
                  <a:schemeClr val="accent1"/>
                </a:solidFill>
                <a:highlight>
                  <a:srgbClr val="FFFFFF"/>
                </a:highlight>
              </a:rPr>
              <a:t>visual regions (V1, </a:t>
            </a:r>
            <a:r>
              <a:rPr lang="en" sz="1400" b="1" dirty="0" smtClean="0">
                <a:solidFill>
                  <a:schemeClr val="accent1"/>
                </a:solidFill>
                <a:highlight>
                  <a:srgbClr val="FFFFFF"/>
                </a:highlight>
              </a:rPr>
              <a:t>V2)</a:t>
            </a:r>
            <a:endParaRPr lang="en-US" sz="1400" b="1" dirty="0" smtClean="0">
              <a:solidFill>
                <a:schemeClr val="accent1"/>
              </a:solidFill>
              <a:highlight>
                <a:srgbClr val="FFFFFF"/>
              </a:highlight>
            </a:endParaRPr>
          </a:p>
          <a:p>
            <a:pPr marL="457200" lvl="0" indent="-228600" rtl="0">
              <a:spcBef>
                <a:spcPts val="0"/>
              </a:spcBef>
              <a:buClr>
                <a:srgbClr val="222222"/>
              </a:buClr>
            </a:pPr>
            <a:r>
              <a:rPr lang="en" sz="1400" dirty="0" smtClean="0">
                <a:solidFill>
                  <a:srgbClr val="222222"/>
                </a:solidFill>
                <a:highlight>
                  <a:srgbClr val="FFFFFF"/>
                </a:highlight>
              </a:rPr>
              <a:t>Blind </a:t>
            </a:r>
            <a:r>
              <a:rPr lang="en" sz="1400" dirty="0">
                <a:solidFill>
                  <a:srgbClr val="222222"/>
                </a:solidFill>
                <a:highlight>
                  <a:srgbClr val="FFFFFF"/>
                </a:highlight>
              </a:rPr>
              <a:t>V1, relative to sighted V1 exhibited </a:t>
            </a:r>
            <a:r>
              <a:rPr lang="en" sz="1400" b="1" dirty="0">
                <a:solidFill>
                  <a:schemeClr val="accent1"/>
                </a:solidFill>
                <a:highlight>
                  <a:srgbClr val="FFFFFF"/>
                </a:highlight>
              </a:rPr>
              <a:t>increased correlation</a:t>
            </a:r>
            <a:r>
              <a:rPr lang="en" sz="1400" dirty="0">
                <a:solidFill>
                  <a:srgbClr val="222222"/>
                </a:solidFill>
                <a:highlight>
                  <a:srgbClr val="FFFFFF"/>
                </a:highlight>
              </a:rPr>
              <a:t> to </a:t>
            </a:r>
            <a:r>
              <a:rPr lang="en" sz="1400" b="1" dirty="0">
                <a:solidFill>
                  <a:schemeClr val="accent1"/>
                </a:solidFill>
                <a:highlight>
                  <a:srgbClr val="FFFFFF"/>
                </a:highlight>
              </a:rPr>
              <a:t>language regions (BA44, </a:t>
            </a:r>
            <a:r>
              <a:rPr lang="en" sz="1400" b="1" dirty="0" smtClean="0">
                <a:solidFill>
                  <a:schemeClr val="accent1"/>
                </a:solidFill>
                <a:highlight>
                  <a:srgbClr val="FFFFFF"/>
                </a:highlight>
              </a:rPr>
              <a:t>BA45)</a:t>
            </a:r>
            <a:endParaRPr lang="en-US" sz="1400" b="1" dirty="0" smtClean="0">
              <a:solidFill>
                <a:schemeClr val="accent1"/>
              </a:solidFill>
              <a:highlight>
                <a:srgbClr val="FFFFFF"/>
              </a:highlight>
            </a:endParaRPr>
          </a:p>
          <a:p>
            <a:pPr marL="457200" lvl="0" indent="-228600" rtl="0">
              <a:spcBef>
                <a:spcPts val="0"/>
              </a:spcBef>
              <a:spcAft>
                <a:spcPts val="0"/>
              </a:spcAft>
              <a:buClr>
                <a:srgbClr val="222222"/>
              </a:buClr>
            </a:pPr>
            <a:r>
              <a:rPr lang="en" sz="1400" dirty="0" smtClean="0">
                <a:solidFill>
                  <a:srgbClr val="222222"/>
                </a:solidFill>
                <a:highlight>
                  <a:srgbClr val="FFFFFF"/>
                </a:highlight>
              </a:rPr>
              <a:t>Blind </a:t>
            </a:r>
            <a:r>
              <a:rPr lang="en" sz="1400" dirty="0">
                <a:solidFill>
                  <a:srgbClr val="222222"/>
                </a:solidFill>
                <a:highlight>
                  <a:srgbClr val="FFFFFF"/>
                </a:highlight>
              </a:rPr>
              <a:t>V1, relative to sighted V1 exhibited </a:t>
            </a:r>
            <a:r>
              <a:rPr lang="en" sz="1400" b="1" dirty="0">
                <a:solidFill>
                  <a:schemeClr val="accent1"/>
                </a:solidFill>
                <a:highlight>
                  <a:srgbClr val="FFFFFF"/>
                </a:highlight>
              </a:rPr>
              <a:t>decreased correlation</a:t>
            </a:r>
            <a:r>
              <a:rPr lang="en" sz="1400" dirty="0">
                <a:solidFill>
                  <a:srgbClr val="222222"/>
                </a:solidFill>
                <a:highlight>
                  <a:srgbClr val="FFFFFF"/>
                </a:highlight>
              </a:rPr>
              <a:t> to </a:t>
            </a:r>
            <a:r>
              <a:rPr lang="en" sz="1400" b="1" dirty="0">
                <a:solidFill>
                  <a:schemeClr val="accent1"/>
                </a:solidFill>
                <a:highlight>
                  <a:srgbClr val="FFFFFF"/>
                </a:highlight>
              </a:rPr>
              <a:t>sensory motor regions</a:t>
            </a:r>
            <a:r>
              <a:rPr lang="en" sz="1400" dirty="0">
                <a:solidFill>
                  <a:schemeClr val="accent1"/>
                </a:solidFill>
                <a:highlight>
                  <a:srgbClr val="FFFFFF"/>
                </a:highlight>
              </a:rPr>
              <a:t> </a:t>
            </a:r>
            <a:r>
              <a:rPr lang="en" sz="1400" b="1" dirty="0">
                <a:solidFill>
                  <a:schemeClr val="accent1"/>
                </a:solidFill>
                <a:highlight>
                  <a:srgbClr val="FFFFFF"/>
                </a:highlight>
              </a:rPr>
              <a:t>(BA3a, BA3b)</a:t>
            </a:r>
          </a:p>
        </p:txBody>
      </p:sp>
      <p:grpSp>
        <p:nvGrpSpPr>
          <p:cNvPr id="587" name="Shape 587"/>
          <p:cNvGrpSpPr/>
          <p:nvPr/>
        </p:nvGrpSpPr>
        <p:grpSpPr>
          <a:xfrm>
            <a:off x="3894046" y="3095200"/>
            <a:ext cx="2146324" cy="1971425"/>
            <a:chOff x="3817846" y="3095200"/>
            <a:chExt cx="2146324" cy="1971425"/>
          </a:xfrm>
        </p:grpSpPr>
        <p:pic>
          <p:nvPicPr>
            <p:cNvPr id="588" name="Shape 588"/>
            <p:cNvPicPr preferRelativeResize="0"/>
            <p:nvPr/>
          </p:nvPicPr>
          <p:blipFill rotWithShape="1">
            <a:blip r:embed="rId3">
              <a:alphaModFix/>
            </a:blip>
            <a:srcRect l="47728"/>
            <a:stretch/>
          </p:blipFill>
          <p:spPr>
            <a:xfrm>
              <a:off x="3817846" y="3095200"/>
              <a:ext cx="2146324" cy="1551199"/>
            </a:xfrm>
            <a:prstGeom prst="rect">
              <a:avLst/>
            </a:prstGeom>
            <a:noFill/>
            <a:ln>
              <a:noFill/>
            </a:ln>
          </p:spPr>
        </p:pic>
        <p:sp>
          <p:nvSpPr>
            <p:cNvPr id="589" name="Shape 589"/>
            <p:cNvSpPr txBox="1"/>
            <p:nvPr/>
          </p:nvSpPr>
          <p:spPr>
            <a:xfrm>
              <a:off x="3837450" y="4561125"/>
              <a:ext cx="2111400" cy="505500"/>
            </a:xfrm>
            <a:prstGeom prst="rect">
              <a:avLst/>
            </a:prstGeom>
            <a:noFill/>
            <a:ln>
              <a:noFill/>
            </a:ln>
          </p:spPr>
          <p:txBody>
            <a:bodyPr lIns="91425" tIns="91425" rIns="91425" bIns="91425" anchor="t" anchorCtr="0">
              <a:noAutofit/>
            </a:bodyPr>
            <a:lstStyle/>
            <a:p>
              <a:pPr lvl="0" algn="ctr" rtl="0">
                <a:spcBef>
                  <a:spcPts val="0"/>
                </a:spcBef>
                <a:buNone/>
              </a:pPr>
              <a:r>
                <a:rPr lang="en" sz="1100" b="1"/>
                <a:t>Language Regions</a:t>
              </a:r>
            </a:p>
            <a:p>
              <a:pPr lvl="0" algn="ctr" rtl="0">
                <a:spcBef>
                  <a:spcPts val="0"/>
                </a:spcBef>
                <a:buNone/>
              </a:pPr>
              <a:r>
                <a:rPr lang="en" sz="1100" b="1"/>
                <a:t>(Broca’s Area)</a:t>
              </a:r>
            </a:p>
          </p:txBody>
        </p:sp>
      </p:grpSp>
      <p:grpSp>
        <p:nvGrpSpPr>
          <p:cNvPr id="590" name="Shape 590"/>
          <p:cNvGrpSpPr/>
          <p:nvPr/>
        </p:nvGrpSpPr>
        <p:grpSpPr>
          <a:xfrm>
            <a:off x="1333550" y="3192424"/>
            <a:ext cx="2305774" cy="1874875"/>
            <a:chOff x="1333550" y="3192424"/>
            <a:chExt cx="2305774" cy="1874875"/>
          </a:xfrm>
        </p:grpSpPr>
        <p:pic>
          <p:nvPicPr>
            <p:cNvPr id="591" name="Shape 591"/>
            <p:cNvPicPr preferRelativeResize="0"/>
            <p:nvPr/>
          </p:nvPicPr>
          <p:blipFill rotWithShape="1">
            <a:blip r:embed="rId4">
              <a:alphaModFix/>
            </a:blip>
            <a:srcRect b="23809"/>
            <a:stretch/>
          </p:blipFill>
          <p:spPr>
            <a:xfrm>
              <a:off x="1333550" y="3192424"/>
              <a:ext cx="2305774" cy="1385475"/>
            </a:xfrm>
            <a:prstGeom prst="rect">
              <a:avLst/>
            </a:prstGeom>
            <a:noFill/>
            <a:ln>
              <a:noFill/>
            </a:ln>
          </p:spPr>
        </p:pic>
        <p:sp>
          <p:nvSpPr>
            <p:cNvPr id="592" name="Shape 592"/>
            <p:cNvSpPr txBox="1"/>
            <p:nvPr/>
          </p:nvSpPr>
          <p:spPr>
            <a:xfrm>
              <a:off x="1333550" y="4561800"/>
              <a:ext cx="2111400" cy="505500"/>
            </a:xfrm>
            <a:prstGeom prst="rect">
              <a:avLst/>
            </a:prstGeom>
            <a:noFill/>
            <a:ln>
              <a:noFill/>
            </a:ln>
          </p:spPr>
          <p:txBody>
            <a:bodyPr lIns="91425" tIns="91425" rIns="91425" bIns="91425" anchor="t" anchorCtr="0">
              <a:noAutofit/>
            </a:bodyPr>
            <a:lstStyle/>
            <a:p>
              <a:pPr lvl="0" algn="ctr" rtl="0">
                <a:spcBef>
                  <a:spcPts val="0"/>
                </a:spcBef>
                <a:buNone/>
              </a:pPr>
              <a:r>
                <a:rPr lang="en" sz="1100" b="1"/>
                <a:t>Visual Networks</a:t>
              </a:r>
            </a:p>
          </p:txBody>
        </p:sp>
      </p:grpSp>
      <p:grpSp>
        <p:nvGrpSpPr>
          <p:cNvPr id="593" name="Shape 593"/>
          <p:cNvGrpSpPr/>
          <p:nvPr/>
        </p:nvGrpSpPr>
        <p:grpSpPr>
          <a:xfrm>
            <a:off x="6142701" y="3237125"/>
            <a:ext cx="2151723" cy="1830174"/>
            <a:chOff x="6142701" y="3237125"/>
            <a:chExt cx="2151723" cy="1830174"/>
          </a:xfrm>
        </p:grpSpPr>
        <p:sp>
          <p:nvSpPr>
            <p:cNvPr id="594" name="Shape 594"/>
            <p:cNvSpPr txBox="1"/>
            <p:nvPr/>
          </p:nvSpPr>
          <p:spPr>
            <a:xfrm>
              <a:off x="6183025" y="4561800"/>
              <a:ext cx="2111400" cy="505500"/>
            </a:xfrm>
            <a:prstGeom prst="rect">
              <a:avLst/>
            </a:prstGeom>
            <a:noFill/>
            <a:ln>
              <a:noFill/>
            </a:ln>
          </p:spPr>
          <p:txBody>
            <a:bodyPr lIns="91425" tIns="91425" rIns="91425" bIns="91425" anchor="t" anchorCtr="0">
              <a:noAutofit/>
            </a:bodyPr>
            <a:lstStyle/>
            <a:p>
              <a:pPr lvl="0" algn="ctr" rtl="0">
                <a:spcBef>
                  <a:spcPts val="0"/>
                </a:spcBef>
                <a:buNone/>
              </a:pPr>
              <a:r>
                <a:rPr lang="en" sz="1100" b="1"/>
                <a:t>Sensory Network</a:t>
              </a:r>
            </a:p>
          </p:txBody>
        </p:sp>
        <p:pic>
          <p:nvPicPr>
            <p:cNvPr id="595" name="Shape 595"/>
            <p:cNvPicPr preferRelativeResize="0"/>
            <p:nvPr/>
          </p:nvPicPr>
          <p:blipFill>
            <a:blip r:embed="rId5">
              <a:alphaModFix/>
            </a:blip>
            <a:stretch>
              <a:fillRect/>
            </a:stretch>
          </p:blipFill>
          <p:spPr>
            <a:xfrm>
              <a:off x="6142701" y="3237125"/>
              <a:ext cx="2044074" cy="1296070"/>
            </a:xfrm>
            <a:prstGeom prst="rect">
              <a:avLst/>
            </a:prstGeom>
            <a:noFill/>
            <a:ln>
              <a:noFill/>
            </a:ln>
          </p:spPr>
        </p:pic>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Where Am I Going?</a:t>
            </a:r>
          </a:p>
        </p:txBody>
      </p:sp>
      <p:sp>
        <p:nvSpPr>
          <p:cNvPr id="601" name="Shape 601"/>
          <p:cNvSpPr txBox="1">
            <a:spLocks noGrp="1"/>
          </p:cNvSpPr>
          <p:nvPr>
            <p:ph type="body" idx="1"/>
          </p:nvPr>
        </p:nvSpPr>
        <p:spPr>
          <a:xfrm>
            <a:off x="1275373" y="1107723"/>
            <a:ext cx="7204200" cy="2911200"/>
          </a:xfrm>
          <a:prstGeom prst="rect">
            <a:avLst/>
          </a:prstGeom>
        </p:spPr>
        <p:txBody>
          <a:bodyPr lIns="91425" tIns="91425" rIns="91425" bIns="91425" anchor="t" anchorCtr="0">
            <a:noAutofit/>
          </a:bodyPr>
          <a:lstStyle/>
          <a:p>
            <a:pPr lvl="0" rtl="0">
              <a:spcBef>
                <a:spcPts val="0"/>
              </a:spcBef>
              <a:buNone/>
            </a:pPr>
            <a:r>
              <a:rPr lang="en" sz="1400" dirty="0">
                <a:solidFill>
                  <a:srgbClr val="000000"/>
                </a:solidFill>
              </a:rPr>
              <a:t>Decompositions of Interest:</a:t>
            </a:r>
          </a:p>
          <a:p>
            <a:pPr marL="457200" lvl="0" indent="-228600" rtl="0">
              <a:spcBef>
                <a:spcPts val="0"/>
              </a:spcBef>
              <a:buClr>
                <a:srgbClr val="000000"/>
              </a:buClr>
            </a:pPr>
            <a:r>
              <a:rPr lang="en" sz="1400" dirty="0">
                <a:solidFill>
                  <a:srgbClr val="000000"/>
                </a:solidFill>
              </a:rPr>
              <a:t>Principal Component Analysis</a:t>
            </a:r>
          </a:p>
          <a:p>
            <a:pPr marL="457200" lvl="0" indent="-228600" rtl="0">
              <a:spcBef>
                <a:spcPts val="0"/>
              </a:spcBef>
              <a:buClr>
                <a:srgbClr val="000000"/>
              </a:buClr>
            </a:pPr>
            <a:r>
              <a:rPr lang="en" sz="1400" dirty="0">
                <a:solidFill>
                  <a:srgbClr val="000000"/>
                </a:solidFill>
              </a:rPr>
              <a:t>Independent Component Analysis</a:t>
            </a:r>
          </a:p>
          <a:p>
            <a:pPr marL="457200" lvl="0" indent="-228600" rtl="0">
              <a:spcBef>
                <a:spcPts val="0"/>
              </a:spcBef>
              <a:buClr>
                <a:srgbClr val="000000"/>
              </a:buClr>
            </a:pPr>
            <a:r>
              <a:rPr lang="en" sz="1400" dirty="0">
                <a:solidFill>
                  <a:srgbClr val="000000"/>
                </a:solidFill>
              </a:rPr>
              <a:t>Singular Value Decomposition</a:t>
            </a:r>
          </a:p>
          <a:p>
            <a:pPr lvl="0" rtl="0">
              <a:spcBef>
                <a:spcPts val="0"/>
              </a:spcBef>
              <a:buNone/>
            </a:pPr>
            <a:r>
              <a:rPr lang="en" sz="1400" dirty="0">
                <a:solidFill>
                  <a:srgbClr val="000000"/>
                </a:solidFill>
              </a:rPr>
              <a:t>Metrics of Interest:</a:t>
            </a:r>
          </a:p>
          <a:p>
            <a:pPr marL="457200" lvl="0" indent="-228600" rtl="0">
              <a:spcBef>
                <a:spcPts val="0"/>
              </a:spcBef>
              <a:buClr>
                <a:srgbClr val="000000"/>
              </a:buClr>
            </a:pPr>
            <a:r>
              <a:rPr lang="en" sz="1400" dirty="0">
                <a:solidFill>
                  <a:srgbClr val="000000"/>
                </a:solidFill>
              </a:rPr>
              <a:t>How is variance in V1 activity explained by other networks?</a:t>
            </a:r>
          </a:p>
          <a:p>
            <a:pPr marL="457200" lvl="0" indent="-228600" rtl="0">
              <a:spcBef>
                <a:spcPts val="0"/>
              </a:spcBef>
              <a:buClr>
                <a:srgbClr val="000000"/>
              </a:buClr>
            </a:pPr>
            <a:r>
              <a:rPr lang="en" sz="1400" dirty="0">
                <a:solidFill>
                  <a:srgbClr val="000000"/>
                </a:solidFill>
              </a:rPr>
              <a:t>How much variation of V1 activity exists between the blind? Between the sighted?</a:t>
            </a:r>
          </a:p>
          <a:p>
            <a:pPr marL="457200" lvl="0" indent="-228600" rtl="0">
              <a:spcBef>
                <a:spcPts val="0"/>
              </a:spcBef>
              <a:buClr>
                <a:srgbClr val="000000"/>
              </a:buClr>
            </a:pPr>
            <a:r>
              <a:rPr lang="en" sz="1400" dirty="0">
                <a:solidFill>
                  <a:srgbClr val="000000"/>
                </a:solidFill>
              </a:rPr>
              <a:t>Is </a:t>
            </a:r>
            <a:r>
              <a:rPr lang="en" sz="1400" dirty="0" err="1">
                <a:solidFill>
                  <a:srgbClr val="000000"/>
                </a:solidFill>
              </a:rPr>
              <a:t>neuroplastic</a:t>
            </a:r>
            <a:r>
              <a:rPr lang="en" sz="1400" dirty="0">
                <a:solidFill>
                  <a:srgbClr val="000000"/>
                </a:solidFill>
              </a:rPr>
              <a:t> connectivity of V1 during rest consistent with V1 activity during tasks?</a:t>
            </a:r>
          </a:p>
        </p:txBody>
      </p:sp>
      <p:pic>
        <p:nvPicPr>
          <p:cNvPr id="602" name="Shape 602"/>
          <p:cNvPicPr preferRelativeResize="0"/>
          <p:nvPr/>
        </p:nvPicPr>
        <p:blipFill>
          <a:blip r:embed="rId3">
            <a:alphaModFix/>
          </a:blip>
          <a:stretch>
            <a:fillRect/>
          </a:stretch>
        </p:blipFill>
        <p:spPr>
          <a:xfrm>
            <a:off x="4877473" y="1043773"/>
            <a:ext cx="3191299" cy="1782150"/>
          </a:xfrm>
          <a:prstGeom prst="rect">
            <a:avLst/>
          </a:prstGeom>
          <a:noFill/>
          <a:ln>
            <a:noFill/>
          </a:ln>
        </p:spPr>
      </p:pic>
      <p:sp>
        <p:nvSpPr>
          <p:cNvPr id="603" name="Shape 603"/>
          <p:cNvSpPr txBox="1"/>
          <p:nvPr/>
        </p:nvSpPr>
        <p:spPr>
          <a:xfrm>
            <a:off x="4953550" y="2749425"/>
            <a:ext cx="2956200" cy="505500"/>
          </a:xfrm>
          <a:prstGeom prst="rect">
            <a:avLst/>
          </a:prstGeom>
          <a:noFill/>
          <a:ln>
            <a:noFill/>
          </a:ln>
        </p:spPr>
        <p:txBody>
          <a:bodyPr lIns="91425" tIns="91425" rIns="91425" bIns="91425" anchor="t" anchorCtr="0">
            <a:noAutofit/>
          </a:bodyPr>
          <a:lstStyle/>
          <a:p>
            <a:pPr lvl="0" algn="ctr" rtl="0">
              <a:spcBef>
                <a:spcPts val="0"/>
              </a:spcBef>
              <a:buNone/>
            </a:pPr>
            <a:r>
              <a:rPr lang="en" sz="1100" b="1"/>
              <a:t>Principal Component Analysis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07"/>
        <p:cNvGrpSpPr/>
        <p:nvPr/>
      </p:nvGrpSpPr>
      <p:grpSpPr>
        <a:xfrm>
          <a:off x="0" y="0"/>
          <a:ext cx="0" cy="0"/>
          <a:chOff x="0" y="0"/>
          <a:chExt cx="0" cy="0"/>
        </a:xfrm>
      </p:grpSpPr>
      <p:sp>
        <p:nvSpPr>
          <p:cNvPr id="608" name="Shape 608"/>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Conclusions</a:t>
            </a:r>
          </a:p>
        </p:txBody>
      </p:sp>
      <p:sp>
        <p:nvSpPr>
          <p:cNvPr id="609" name="Shape 609"/>
          <p:cNvSpPr txBox="1">
            <a:spLocks noGrp="1"/>
          </p:cNvSpPr>
          <p:nvPr>
            <p:ph type="body" idx="1"/>
          </p:nvPr>
        </p:nvSpPr>
        <p:spPr>
          <a:xfrm>
            <a:off x="1297500" y="1202314"/>
            <a:ext cx="7204200" cy="3330600"/>
          </a:xfrm>
          <a:prstGeom prst="rect">
            <a:avLst/>
          </a:prstGeom>
        </p:spPr>
        <p:txBody>
          <a:bodyPr lIns="91425" tIns="91425" rIns="91425" bIns="91425" anchor="t" anchorCtr="0">
            <a:noAutofit/>
          </a:bodyPr>
          <a:lstStyle/>
          <a:p>
            <a:pPr lvl="0" rtl="0">
              <a:spcBef>
                <a:spcPts val="0"/>
              </a:spcBef>
              <a:buNone/>
            </a:pPr>
            <a:r>
              <a:rPr lang="en" sz="1400" dirty="0">
                <a:solidFill>
                  <a:srgbClr val="000000"/>
                </a:solidFill>
              </a:rPr>
              <a:t>Brain Scans Aren’t Brains, and Preprocessing Enables a Bridge</a:t>
            </a:r>
          </a:p>
          <a:p>
            <a:pPr marL="457200" lvl="0" indent="-228600" rtl="0">
              <a:spcBef>
                <a:spcPts val="0"/>
              </a:spcBef>
              <a:buClr>
                <a:srgbClr val="000000"/>
              </a:buClr>
            </a:pPr>
            <a:r>
              <a:rPr lang="en" sz="1400" dirty="0">
                <a:solidFill>
                  <a:srgbClr val="000000"/>
                </a:solidFill>
              </a:rPr>
              <a:t>People move and breath in the scanner, scanners acquire slices at different times, brains are different shapes and sizes</a:t>
            </a:r>
          </a:p>
          <a:p>
            <a:pPr marL="457200" lvl="0" indent="-228600" rtl="0">
              <a:spcBef>
                <a:spcPts val="0"/>
              </a:spcBef>
              <a:buClr>
                <a:srgbClr val="000000"/>
              </a:buClr>
            </a:pPr>
            <a:r>
              <a:rPr lang="en" sz="1400" dirty="0">
                <a:solidFill>
                  <a:srgbClr val="000000"/>
                </a:solidFill>
              </a:rPr>
              <a:t>Preprocessing enables biologically meaningful signal extraction</a:t>
            </a:r>
          </a:p>
          <a:p>
            <a:pPr lvl="0">
              <a:spcBef>
                <a:spcPts val="0"/>
              </a:spcBef>
              <a:buNone/>
            </a:pPr>
            <a:r>
              <a:rPr lang="en" sz="1400" dirty="0">
                <a:solidFill>
                  <a:srgbClr val="000000"/>
                </a:solidFill>
              </a:rPr>
              <a:t>Vision Is Dynamic:</a:t>
            </a:r>
          </a:p>
          <a:p>
            <a:pPr marL="457200" lvl="0" indent="-228600" rtl="0">
              <a:spcBef>
                <a:spcPts val="0"/>
              </a:spcBef>
              <a:buClr>
                <a:srgbClr val="000000"/>
              </a:buClr>
            </a:pPr>
            <a:r>
              <a:rPr lang="en" sz="1400" dirty="0">
                <a:solidFill>
                  <a:srgbClr val="000000"/>
                </a:solidFill>
              </a:rPr>
              <a:t>V1’s Nature vs. Nurture: Stable connectivity (Vision) vs. Altered Connectivity (Language, Sensory Motor)</a:t>
            </a:r>
          </a:p>
          <a:p>
            <a:pPr lvl="0" rtl="0">
              <a:spcBef>
                <a:spcPts val="0"/>
              </a:spcBef>
              <a:buNone/>
            </a:pPr>
            <a:r>
              <a:rPr lang="en" sz="1400" dirty="0">
                <a:solidFill>
                  <a:srgbClr val="000000"/>
                </a:solidFill>
              </a:rPr>
              <a:t>Research Leaves us In Awe:</a:t>
            </a:r>
          </a:p>
          <a:p>
            <a:pPr marL="457200" lvl="0" indent="-228600" rtl="0">
              <a:spcBef>
                <a:spcPts val="0"/>
              </a:spcBef>
              <a:buClr>
                <a:srgbClr val="000000"/>
              </a:buClr>
            </a:pPr>
            <a:r>
              <a:rPr lang="en" sz="1400" dirty="0">
                <a:solidFill>
                  <a:srgbClr val="000000"/>
                </a:solidFill>
              </a:rPr>
              <a:t>Preprocessing is used in every neuroimaging study published today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a:spcBef>
                <a:spcPts val="0"/>
              </a:spcBef>
              <a:buNone/>
            </a:pPr>
            <a:r>
              <a:rPr lang="en">
                <a:solidFill>
                  <a:srgbClr val="000000"/>
                </a:solidFill>
              </a:rPr>
              <a:t>Visual Networks in the Blind</a:t>
            </a:r>
          </a:p>
        </p:txBody>
      </p:sp>
      <p:sp>
        <p:nvSpPr>
          <p:cNvPr id="167" name="Shape 167"/>
          <p:cNvSpPr txBox="1">
            <a:spLocks noGrp="1"/>
          </p:cNvSpPr>
          <p:nvPr>
            <p:ph type="body" idx="1"/>
          </p:nvPr>
        </p:nvSpPr>
        <p:spPr>
          <a:xfrm>
            <a:off x="1297500" y="1567550"/>
            <a:ext cx="7038900" cy="2911200"/>
          </a:xfrm>
          <a:prstGeom prst="rect">
            <a:avLst/>
          </a:prstGeom>
        </p:spPr>
        <p:txBody>
          <a:bodyPr lIns="91425" tIns="91425" rIns="91425" bIns="91425" anchor="t" anchorCtr="0">
            <a:noAutofit/>
          </a:bodyPr>
          <a:lstStyle/>
          <a:p>
            <a:pPr lvl="0" rtl="0">
              <a:spcBef>
                <a:spcPts val="0"/>
              </a:spcBef>
              <a:buNone/>
            </a:pPr>
            <a:r>
              <a:rPr lang="en" sz="1500" dirty="0">
                <a:solidFill>
                  <a:srgbClr val="000000"/>
                </a:solidFill>
              </a:rPr>
              <a:t>How does the visual network develop and behave when deprived of visual stimulation?</a:t>
            </a:r>
          </a:p>
          <a:p>
            <a:pPr marL="457200" lvl="0" indent="-228600" rtl="0">
              <a:spcBef>
                <a:spcPts val="0"/>
              </a:spcBef>
              <a:buClr>
                <a:srgbClr val="000000"/>
              </a:buClr>
            </a:pPr>
            <a:r>
              <a:rPr lang="en" sz="1500" dirty="0">
                <a:solidFill>
                  <a:srgbClr val="000000"/>
                </a:solidFill>
              </a:rPr>
              <a:t>Resting State vs. Task Based fMRI</a:t>
            </a:r>
          </a:p>
          <a:p>
            <a:pPr marL="457200" lvl="0" indent="-228600" rtl="0">
              <a:spcBef>
                <a:spcPts val="0"/>
              </a:spcBef>
              <a:buClr>
                <a:srgbClr val="000000"/>
              </a:buClr>
            </a:pPr>
            <a:r>
              <a:rPr lang="en" sz="1500" dirty="0">
                <a:solidFill>
                  <a:srgbClr val="000000"/>
                </a:solidFill>
              </a:rPr>
              <a:t>Congenitally Blind vs. Injury Induced Blindness</a:t>
            </a:r>
          </a:p>
          <a:p>
            <a:pPr marL="457200" lvl="0" indent="-228600" rtl="0">
              <a:spcBef>
                <a:spcPts val="0"/>
              </a:spcBef>
              <a:buClr>
                <a:srgbClr val="000000"/>
              </a:buClr>
            </a:pPr>
            <a:r>
              <a:rPr lang="en" sz="1500" dirty="0">
                <a:solidFill>
                  <a:srgbClr val="000000"/>
                </a:solidFill>
              </a:rPr>
              <a:t>Nature vs. Nurture</a:t>
            </a:r>
          </a:p>
          <a:p>
            <a:pPr lvl="0" rtl="0">
              <a:spcBef>
                <a:spcPts val="0"/>
              </a:spcBef>
              <a:buNone/>
            </a:pPr>
            <a:endParaRPr sz="1500" dirty="0">
              <a:solidFill>
                <a:srgbClr val="000000"/>
              </a:solidFill>
            </a:endParaRPr>
          </a:p>
          <a:p>
            <a:pPr lvl="0" rtl="0">
              <a:spcBef>
                <a:spcPts val="0"/>
              </a:spcBef>
              <a:buNone/>
            </a:pPr>
            <a:endParaRPr sz="1500" dirty="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Visual Networks in the Blind</a:t>
            </a:r>
          </a:p>
        </p:txBody>
      </p:sp>
      <p:sp>
        <p:nvSpPr>
          <p:cNvPr id="173" name="Shape 173"/>
          <p:cNvSpPr txBox="1">
            <a:spLocks noGrp="1"/>
          </p:cNvSpPr>
          <p:nvPr>
            <p:ph type="body" idx="1"/>
          </p:nvPr>
        </p:nvSpPr>
        <p:spPr>
          <a:xfrm>
            <a:off x="1297500" y="1567550"/>
            <a:ext cx="7038900" cy="2911200"/>
          </a:xfrm>
          <a:prstGeom prst="rect">
            <a:avLst/>
          </a:prstGeom>
        </p:spPr>
        <p:txBody>
          <a:bodyPr lIns="91425" tIns="91425" rIns="91425" bIns="91425" anchor="t" anchorCtr="0">
            <a:noAutofit/>
          </a:bodyPr>
          <a:lstStyle/>
          <a:p>
            <a:pPr lvl="0" rtl="0">
              <a:spcBef>
                <a:spcPts val="0"/>
              </a:spcBef>
              <a:buNone/>
            </a:pPr>
            <a:r>
              <a:rPr lang="en" sz="1500" dirty="0">
                <a:solidFill>
                  <a:srgbClr val="000000"/>
                </a:solidFill>
              </a:rPr>
              <a:t>How does the visual network develop and behave when deprived of visual stimulation?</a:t>
            </a:r>
          </a:p>
          <a:p>
            <a:pPr marL="457200" lvl="0" indent="-228600" rtl="0">
              <a:spcBef>
                <a:spcPts val="0"/>
              </a:spcBef>
              <a:buClr>
                <a:srgbClr val="000000"/>
              </a:buClr>
            </a:pPr>
            <a:r>
              <a:rPr lang="en" sz="1500" dirty="0">
                <a:solidFill>
                  <a:srgbClr val="000000"/>
                </a:solidFill>
              </a:rPr>
              <a:t>Resting State vs. Task Based fMRI</a:t>
            </a:r>
          </a:p>
          <a:p>
            <a:pPr marL="457200" lvl="0" indent="-228600" rtl="0">
              <a:spcBef>
                <a:spcPts val="0"/>
              </a:spcBef>
              <a:buClr>
                <a:srgbClr val="000000"/>
              </a:buClr>
            </a:pPr>
            <a:r>
              <a:rPr lang="en" sz="1500" dirty="0">
                <a:solidFill>
                  <a:srgbClr val="000000"/>
                </a:solidFill>
              </a:rPr>
              <a:t>Congenitally Blind vs. Injury Induced Blindness</a:t>
            </a:r>
          </a:p>
          <a:p>
            <a:pPr marL="457200" lvl="0" indent="-228600" rtl="0">
              <a:spcBef>
                <a:spcPts val="0"/>
              </a:spcBef>
              <a:buClr>
                <a:srgbClr val="000000"/>
              </a:buClr>
            </a:pPr>
            <a:r>
              <a:rPr lang="en" sz="1500" dirty="0">
                <a:solidFill>
                  <a:srgbClr val="000000"/>
                </a:solidFill>
              </a:rPr>
              <a:t>Nature vs. Nurture</a:t>
            </a:r>
          </a:p>
          <a:p>
            <a:pPr lvl="0" rtl="0">
              <a:spcBef>
                <a:spcPts val="0"/>
              </a:spcBef>
              <a:buNone/>
            </a:pPr>
            <a:endParaRPr sz="1500" b="1" dirty="0">
              <a:solidFill>
                <a:srgbClr val="000000"/>
              </a:solidFill>
            </a:endParaRPr>
          </a:p>
        </p:txBody>
      </p:sp>
      <p:pic>
        <p:nvPicPr>
          <p:cNvPr id="174" name="Shape 174"/>
          <p:cNvPicPr preferRelativeResize="0"/>
          <p:nvPr/>
        </p:nvPicPr>
        <p:blipFill>
          <a:blip r:embed="rId3">
            <a:alphaModFix/>
          </a:blip>
          <a:stretch>
            <a:fillRect/>
          </a:stretch>
        </p:blipFill>
        <p:spPr>
          <a:xfrm>
            <a:off x="6042787" y="3093437"/>
            <a:ext cx="1914525" cy="1704975"/>
          </a:xfrm>
          <a:prstGeom prst="rect">
            <a:avLst/>
          </a:prstGeom>
          <a:noFill/>
          <a:ln>
            <a:noFill/>
          </a:ln>
        </p:spPr>
      </p:pic>
      <p:sp>
        <p:nvSpPr>
          <p:cNvPr id="175" name="Shape 175"/>
          <p:cNvSpPr txBox="1"/>
          <p:nvPr/>
        </p:nvSpPr>
        <p:spPr>
          <a:xfrm>
            <a:off x="1297499" y="3383381"/>
            <a:ext cx="4575155" cy="12849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500" dirty="0">
                <a:latin typeface="Lato"/>
                <a:ea typeface="Lato"/>
                <a:cs typeface="Lato"/>
                <a:sym typeface="Lato"/>
              </a:rPr>
              <a:t>Long Term Goal of Project:</a:t>
            </a:r>
          </a:p>
          <a:p>
            <a:pPr marL="457200" lvl="0" indent="-311150" rtl="0">
              <a:lnSpc>
                <a:spcPct val="115000"/>
              </a:lnSpc>
              <a:spcBef>
                <a:spcPts val="0"/>
              </a:spcBef>
              <a:spcAft>
                <a:spcPts val="1600"/>
              </a:spcAft>
              <a:buClr>
                <a:srgbClr val="000000"/>
              </a:buClr>
              <a:buSzPct val="100000"/>
              <a:buFont typeface="Lato"/>
            </a:pPr>
            <a:r>
              <a:rPr lang="en" sz="1500" dirty="0">
                <a:latin typeface="Lato"/>
                <a:ea typeface="Lato"/>
                <a:cs typeface="Lato"/>
                <a:sym typeface="Lato"/>
              </a:rPr>
              <a:t>Understand the </a:t>
            </a:r>
            <a:r>
              <a:rPr lang="en" sz="1500" b="1" dirty="0">
                <a:latin typeface="Lato"/>
                <a:ea typeface="Lato"/>
                <a:cs typeface="Lato"/>
                <a:sym typeface="Lato"/>
              </a:rPr>
              <a:t>resting state</a:t>
            </a:r>
            <a:r>
              <a:rPr lang="en" sz="1500" dirty="0">
                <a:latin typeface="Lato"/>
                <a:ea typeface="Lato"/>
                <a:cs typeface="Lato"/>
                <a:sym typeface="Lato"/>
              </a:rPr>
              <a:t> dynamics of the </a:t>
            </a:r>
            <a:r>
              <a:rPr lang="en" sz="1500" b="1" dirty="0">
                <a:latin typeface="Lato"/>
                <a:ea typeface="Lato"/>
                <a:cs typeface="Lato"/>
                <a:sym typeface="Lato"/>
              </a:rPr>
              <a:t>primary visual cortex (V1)</a:t>
            </a:r>
            <a:r>
              <a:rPr lang="en" sz="1500" dirty="0">
                <a:latin typeface="Lato"/>
                <a:ea typeface="Lato"/>
                <a:cs typeface="Lato"/>
                <a:sym typeface="Lato"/>
              </a:rPr>
              <a:t> in the </a:t>
            </a:r>
            <a:r>
              <a:rPr lang="en" sz="1500" b="1" dirty="0">
                <a:latin typeface="Lato"/>
                <a:ea typeface="Lato"/>
                <a:cs typeface="Lato"/>
                <a:sym typeface="Lato"/>
              </a:rPr>
              <a:t>congenitally blind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865175" y="1195450"/>
            <a:ext cx="3798900" cy="1148700"/>
          </a:xfrm>
          <a:prstGeom prst="rect">
            <a:avLst/>
          </a:prstGeom>
        </p:spPr>
        <p:txBody>
          <a:bodyPr lIns="91425" tIns="91425" rIns="91425" bIns="91425" anchor="ctr" anchorCtr="0">
            <a:noAutofit/>
          </a:bodyPr>
          <a:lstStyle/>
          <a:p>
            <a:pPr lvl="0" rtl="0">
              <a:spcBef>
                <a:spcPts val="0"/>
              </a:spcBef>
              <a:buNone/>
            </a:pPr>
            <a:r>
              <a:rPr lang="en">
                <a:solidFill>
                  <a:srgbClr val="000000"/>
                </a:solidFill>
              </a:rPr>
              <a:t>Theory: An Overview of Exploring V1</a:t>
            </a:r>
          </a:p>
        </p:txBody>
      </p:sp>
      <p:pic>
        <p:nvPicPr>
          <p:cNvPr id="181" name="Shape 181"/>
          <p:cNvPicPr preferRelativeResize="0"/>
          <p:nvPr/>
        </p:nvPicPr>
        <p:blipFill>
          <a:blip r:embed="rId3">
            <a:alphaModFix/>
          </a:blip>
          <a:stretch>
            <a:fillRect/>
          </a:stretch>
        </p:blipFill>
        <p:spPr>
          <a:xfrm>
            <a:off x="1475937" y="2525187"/>
            <a:ext cx="1914525" cy="1704975"/>
          </a:xfrm>
          <a:prstGeom prst="rect">
            <a:avLst/>
          </a:prstGeom>
          <a:noFill/>
          <a:ln>
            <a:noFill/>
          </a:ln>
        </p:spPr>
      </p:pic>
      <p:pic>
        <p:nvPicPr>
          <p:cNvPr id="182" name="Shape 182"/>
          <p:cNvPicPr preferRelativeResize="0"/>
          <p:nvPr/>
        </p:nvPicPr>
        <p:blipFill>
          <a:blip r:embed="rId4">
            <a:alphaModFix/>
          </a:blip>
          <a:stretch>
            <a:fillRect/>
          </a:stretch>
        </p:blipFill>
        <p:spPr>
          <a:xfrm>
            <a:off x="3321175" y="2678112"/>
            <a:ext cx="1090675" cy="139915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Overview of Materials and Proposed Analysis</a:t>
            </a:r>
          </a:p>
        </p:txBody>
      </p:sp>
      <p:sp>
        <p:nvSpPr>
          <p:cNvPr id="202" name="Shape 202"/>
          <p:cNvSpPr txBox="1">
            <a:spLocks noGrp="1"/>
          </p:cNvSpPr>
          <p:nvPr>
            <p:ph type="body" idx="1"/>
          </p:nvPr>
        </p:nvSpPr>
        <p:spPr>
          <a:xfrm>
            <a:off x="1297499" y="1063052"/>
            <a:ext cx="3660755" cy="3051000"/>
          </a:xfrm>
          <a:prstGeom prst="rect">
            <a:avLst/>
          </a:prstGeom>
        </p:spPr>
        <p:txBody>
          <a:bodyPr lIns="91425" tIns="91425" rIns="91425" bIns="91425" anchor="t" anchorCtr="0">
            <a:noAutofit/>
          </a:bodyPr>
          <a:lstStyle/>
          <a:p>
            <a:pPr lvl="0" rtl="0">
              <a:lnSpc>
                <a:spcPct val="100000"/>
              </a:lnSpc>
              <a:spcBef>
                <a:spcPts val="0"/>
              </a:spcBef>
              <a:spcAft>
                <a:spcPts val="1000"/>
              </a:spcAft>
              <a:buNone/>
            </a:pPr>
            <a:r>
              <a:rPr lang="en" sz="1600" dirty="0">
                <a:solidFill>
                  <a:srgbClr val="000000"/>
                </a:solidFill>
              </a:rPr>
              <a:t>Subjects</a:t>
            </a:r>
          </a:p>
          <a:p>
            <a:pPr marL="457200" lvl="0" indent="-228600" rtl="0">
              <a:lnSpc>
                <a:spcPct val="100000"/>
              </a:lnSpc>
              <a:spcBef>
                <a:spcPts val="0"/>
              </a:spcBef>
              <a:spcAft>
                <a:spcPts val="1000"/>
              </a:spcAft>
              <a:buClr>
                <a:srgbClr val="000000"/>
              </a:buClr>
            </a:pPr>
            <a:r>
              <a:rPr lang="en" sz="1600" dirty="0">
                <a:solidFill>
                  <a:srgbClr val="000000"/>
                </a:solidFill>
              </a:rPr>
              <a:t>13 sighted controls</a:t>
            </a:r>
          </a:p>
          <a:p>
            <a:pPr marL="457200" lvl="0" indent="-228600" rtl="0">
              <a:lnSpc>
                <a:spcPct val="100000"/>
              </a:lnSpc>
              <a:spcBef>
                <a:spcPts val="0"/>
              </a:spcBef>
              <a:spcAft>
                <a:spcPts val="1000"/>
              </a:spcAft>
              <a:buClr>
                <a:srgbClr val="000000"/>
              </a:buClr>
            </a:pPr>
            <a:r>
              <a:rPr lang="en" sz="1600" dirty="0">
                <a:solidFill>
                  <a:srgbClr val="000000"/>
                </a:solidFill>
              </a:rPr>
              <a:t>11 blind subjects</a:t>
            </a:r>
          </a:p>
          <a:p>
            <a:pPr lvl="0" rtl="0">
              <a:lnSpc>
                <a:spcPct val="100000"/>
              </a:lnSpc>
              <a:spcBef>
                <a:spcPts val="0"/>
              </a:spcBef>
              <a:spcAft>
                <a:spcPts val="1000"/>
              </a:spcAft>
              <a:buNone/>
            </a:pPr>
            <a:r>
              <a:rPr lang="en" sz="1600" dirty="0">
                <a:solidFill>
                  <a:srgbClr val="000000"/>
                </a:solidFill>
              </a:rPr>
              <a:t>Neuroimaging</a:t>
            </a:r>
          </a:p>
          <a:p>
            <a:pPr marL="457200" lvl="0" indent="-228600" rtl="0">
              <a:lnSpc>
                <a:spcPct val="100000"/>
              </a:lnSpc>
              <a:spcBef>
                <a:spcPts val="0"/>
              </a:spcBef>
              <a:spcAft>
                <a:spcPts val="1000"/>
              </a:spcAft>
              <a:buClr>
                <a:srgbClr val="000000"/>
              </a:buClr>
            </a:pPr>
            <a:r>
              <a:rPr lang="en" sz="1600" dirty="0">
                <a:solidFill>
                  <a:srgbClr val="000000"/>
                </a:solidFill>
              </a:rPr>
              <a:t>Structural MRI</a:t>
            </a:r>
          </a:p>
          <a:p>
            <a:pPr marL="457200" lvl="0" indent="-228600" rtl="0">
              <a:lnSpc>
                <a:spcPct val="100000"/>
              </a:lnSpc>
              <a:spcBef>
                <a:spcPts val="0"/>
              </a:spcBef>
              <a:spcAft>
                <a:spcPts val="1000"/>
              </a:spcAft>
              <a:buClr>
                <a:srgbClr val="000000"/>
              </a:buClr>
            </a:pPr>
            <a:r>
              <a:rPr lang="en" sz="1600" dirty="0">
                <a:solidFill>
                  <a:srgbClr val="000000"/>
                </a:solidFill>
              </a:rPr>
              <a:t>Functional MRI Scans</a:t>
            </a:r>
          </a:p>
          <a:p>
            <a:pPr marL="914400" lvl="1" indent="-228600" rtl="0">
              <a:lnSpc>
                <a:spcPct val="100000"/>
              </a:lnSpc>
              <a:spcBef>
                <a:spcPts val="0"/>
              </a:spcBef>
              <a:spcAft>
                <a:spcPts val="1000"/>
              </a:spcAft>
              <a:buClr>
                <a:srgbClr val="000000"/>
              </a:buClr>
            </a:pPr>
            <a:r>
              <a:rPr lang="en" sz="1200" dirty="0">
                <a:solidFill>
                  <a:srgbClr val="000000"/>
                </a:solidFill>
              </a:rPr>
              <a:t>Resting State</a:t>
            </a:r>
          </a:p>
          <a:p>
            <a:pPr marL="914400" lvl="1" indent="-228600" rtl="0">
              <a:lnSpc>
                <a:spcPct val="100000"/>
              </a:lnSpc>
              <a:spcBef>
                <a:spcPts val="0"/>
              </a:spcBef>
              <a:spcAft>
                <a:spcPts val="1000"/>
              </a:spcAft>
              <a:buClr>
                <a:srgbClr val="000000"/>
              </a:buClr>
            </a:pPr>
            <a:r>
              <a:rPr lang="en" sz="1200" dirty="0">
                <a:solidFill>
                  <a:srgbClr val="000000"/>
                </a:solidFill>
              </a:rPr>
              <a:t>8 minute scans</a:t>
            </a:r>
          </a:p>
          <a:p>
            <a:pPr marL="914400" lvl="1" indent="-228600" rtl="0">
              <a:lnSpc>
                <a:spcPct val="100000"/>
              </a:lnSpc>
              <a:spcBef>
                <a:spcPts val="0"/>
              </a:spcBef>
              <a:spcAft>
                <a:spcPts val="1000"/>
              </a:spcAft>
              <a:buClr>
                <a:srgbClr val="000000"/>
              </a:buClr>
            </a:pPr>
            <a:r>
              <a:rPr lang="en" sz="1200" dirty="0">
                <a:solidFill>
                  <a:srgbClr val="000000"/>
                </a:solidFill>
              </a:rPr>
              <a:t>TR = 2 sec, 2x2x2 mm3 voxels</a:t>
            </a:r>
          </a:p>
          <a:p>
            <a:pPr lvl="0" rtl="0">
              <a:lnSpc>
                <a:spcPct val="100000"/>
              </a:lnSpc>
              <a:spcBef>
                <a:spcPts val="0"/>
              </a:spcBef>
              <a:spcAft>
                <a:spcPts val="1000"/>
              </a:spcAft>
              <a:buNone/>
            </a:pPr>
            <a:r>
              <a:rPr lang="en" sz="1600" dirty="0">
                <a:solidFill>
                  <a:srgbClr val="000000"/>
                </a:solidFill>
              </a:rPr>
              <a:t>Regions of Interest</a:t>
            </a:r>
          </a:p>
          <a:p>
            <a:pPr marL="457200" lvl="0" indent="-228600" rtl="0">
              <a:lnSpc>
                <a:spcPct val="100000"/>
              </a:lnSpc>
              <a:spcBef>
                <a:spcPts val="0"/>
              </a:spcBef>
              <a:spcAft>
                <a:spcPts val="1000"/>
              </a:spcAft>
              <a:buClr>
                <a:srgbClr val="000000"/>
              </a:buClr>
            </a:pPr>
            <a:r>
              <a:rPr lang="en" sz="1600" dirty="0">
                <a:solidFill>
                  <a:srgbClr val="000000"/>
                </a:solidFill>
              </a:rPr>
              <a:t>MNI305 </a:t>
            </a:r>
            <a:r>
              <a:rPr lang="en-US" sz="1600" dirty="0" smtClean="0">
                <a:solidFill>
                  <a:srgbClr val="000000"/>
                </a:solidFill>
              </a:rPr>
              <a:t>Template</a:t>
            </a:r>
            <a:endParaRPr lang="en" sz="1600" dirty="0">
              <a:solidFill>
                <a:srgbClr val="000000"/>
              </a:solidFill>
            </a:endParaRPr>
          </a:p>
        </p:txBody>
      </p:sp>
      <p:pic>
        <p:nvPicPr>
          <p:cNvPr id="203" name="Shape 203"/>
          <p:cNvPicPr preferRelativeResize="0"/>
          <p:nvPr/>
        </p:nvPicPr>
        <p:blipFill>
          <a:blip r:embed="rId3">
            <a:alphaModFix/>
          </a:blip>
          <a:stretch>
            <a:fillRect/>
          </a:stretch>
        </p:blipFill>
        <p:spPr>
          <a:xfrm>
            <a:off x="5288400" y="1460250"/>
            <a:ext cx="3048000" cy="1752600"/>
          </a:xfrm>
          <a:prstGeom prst="rect">
            <a:avLst/>
          </a:prstGeom>
          <a:noFill/>
          <a:ln>
            <a:noFill/>
          </a:ln>
        </p:spPr>
      </p:pic>
      <p:pic>
        <p:nvPicPr>
          <p:cNvPr id="204" name="Shape 204"/>
          <p:cNvPicPr preferRelativeResize="0"/>
          <p:nvPr/>
        </p:nvPicPr>
        <p:blipFill>
          <a:blip r:embed="rId4">
            <a:alphaModFix/>
          </a:blip>
          <a:stretch>
            <a:fillRect/>
          </a:stretch>
        </p:blipFill>
        <p:spPr>
          <a:xfrm>
            <a:off x="5212200" y="3303250"/>
            <a:ext cx="1992297" cy="1625849"/>
          </a:xfrm>
          <a:prstGeom prst="rect">
            <a:avLst/>
          </a:prstGeom>
          <a:noFill/>
          <a:ln>
            <a:noFill/>
          </a:ln>
        </p:spPr>
      </p:pic>
      <p:sp>
        <p:nvSpPr>
          <p:cNvPr id="205" name="Shape 205"/>
          <p:cNvSpPr txBox="1"/>
          <p:nvPr/>
        </p:nvSpPr>
        <p:spPr>
          <a:xfrm>
            <a:off x="5371050" y="1123250"/>
            <a:ext cx="2882700" cy="444300"/>
          </a:xfrm>
          <a:prstGeom prst="rect">
            <a:avLst/>
          </a:prstGeom>
          <a:noFill/>
          <a:ln>
            <a:noFill/>
          </a:ln>
        </p:spPr>
        <p:txBody>
          <a:bodyPr lIns="91425" tIns="91425" rIns="91425" bIns="91425" anchor="t" anchorCtr="0">
            <a:noAutofit/>
          </a:bodyPr>
          <a:lstStyle/>
          <a:p>
            <a:pPr lvl="0" algn="ctr" rtl="0">
              <a:spcBef>
                <a:spcPts val="0"/>
              </a:spcBef>
              <a:buNone/>
            </a:pPr>
            <a:r>
              <a:rPr lang="en" sz="1100"/>
              <a:t>Sample Scanner Setup</a:t>
            </a:r>
          </a:p>
        </p:txBody>
      </p:sp>
      <p:sp>
        <p:nvSpPr>
          <p:cNvPr id="206" name="Shape 206"/>
          <p:cNvSpPr txBox="1"/>
          <p:nvPr/>
        </p:nvSpPr>
        <p:spPr>
          <a:xfrm>
            <a:off x="7204500" y="3773725"/>
            <a:ext cx="664800" cy="684900"/>
          </a:xfrm>
          <a:prstGeom prst="rect">
            <a:avLst/>
          </a:prstGeom>
          <a:noFill/>
          <a:ln>
            <a:noFill/>
          </a:ln>
        </p:spPr>
        <p:txBody>
          <a:bodyPr lIns="91425" tIns="91425" rIns="91425" bIns="91425" anchor="t" anchorCtr="0">
            <a:noAutofit/>
          </a:bodyPr>
          <a:lstStyle/>
          <a:p>
            <a:pPr lvl="0" algn="ctr" rtl="0">
              <a:spcBef>
                <a:spcPts val="0"/>
              </a:spcBef>
              <a:buNone/>
            </a:pPr>
            <a:r>
              <a:rPr lang="en" sz="1100"/>
              <a:t>Brain Atlas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Decomposing V1 Signal</a:t>
            </a:r>
          </a:p>
        </p:txBody>
      </p:sp>
      <p:sp>
        <p:nvSpPr>
          <p:cNvPr id="227" name="Shape 227"/>
          <p:cNvSpPr txBox="1">
            <a:spLocks noGrp="1"/>
          </p:cNvSpPr>
          <p:nvPr>
            <p:ph type="body" idx="1"/>
          </p:nvPr>
        </p:nvSpPr>
        <p:spPr>
          <a:xfrm>
            <a:off x="1297500" y="1169675"/>
            <a:ext cx="2370300" cy="3240600"/>
          </a:xfrm>
          <a:prstGeom prst="rect">
            <a:avLst/>
          </a:prstGeom>
        </p:spPr>
        <p:txBody>
          <a:bodyPr lIns="91425" tIns="91425" rIns="91425" bIns="91425" anchor="t" anchorCtr="0">
            <a:noAutofit/>
          </a:bodyPr>
          <a:lstStyle/>
          <a:p>
            <a:pPr marL="457200" lvl="0" indent="-228600" rtl="0">
              <a:spcBef>
                <a:spcPts val="0"/>
              </a:spcBef>
              <a:buClr>
                <a:srgbClr val="000000"/>
              </a:buClr>
            </a:pPr>
            <a:r>
              <a:rPr lang="en" sz="1400" dirty="0">
                <a:solidFill>
                  <a:srgbClr val="000000"/>
                </a:solidFill>
              </a:rPr>
              <a:t>Extract Signal from V1</a:t>
            </a:r>
          </a:p>
          <a:p>
            <a:pPr marL="457200" lvl="0" indent="-228600" rtl="0">
              <a:spcBef>
                <a:spcPts val="0"/>
              </a:spcBef>
              <a:buClr>
                <a:srgbClr val="000000"/>
              </a:buClr>
            </a:pPr>
            <a:r>
              <a:rPr lang="en" sz="1400" dirty="0">
                <a:solidFill>
                  <a:srgbClr val="000000"/>
                </a:solidFill>
              </a:rPr>
              <a:t>Decompose V1 signal into components </a:t>
            </a:r>
          </a:p>
          <a:p>
            <a:pPr marL="457200" lvl="0" indent="-228600" rtl="0">
              <a:spcBef>
                <a:spcPts val="0"/>
              </a:spcBef>
              <a:buClr>
                <a:srgbClr val="000000"/>
              </a:buClr>
            </a:pPr>
            <a:r>
              <a:rPr lang="en" sz="1400" dirty="0">
                <a:solidFill>
                  <a:srgbClr val="000000"/>
                </a:solidFill>
              </a:rPr>
              <a:t>Evaluate correlation of components to other regions:</a:t>
            </a:r>
          </a:p>
          <a:p>
            <a:pPr marL="914400" lvl="1" indent="-228600" rtl="0">
              <a:spcBef>
                <a:spcPts val="0"/>
              </a:spcBef>
              <a:buClr>
                <a:srgbClr val="000000"/>
              </a:buClr>
            </a:pPr>
            <a:r>
              <a:rPr lang="en" sz="1200" dirty="0">
                <a:solidFill>
                  <a:srgbClr val="000000"/>
                </a:solidFill>
              </a:rPr>
              <a:t>Auditory Network</a:t>
            </a:r>
          </a:p>
          <a:p>
            <a:pPr marL="914400" lvl="1" indent="-228600" rtl="0">
              <a:spcBef>
                <a:spcPts val="0"/>
              </a:spcBef>
              <a:buClr>
                <a:srgbClr val="000000"/>
              </a:buClr>
            </a:pPr>
            <a:r>
              <a:rPr lang="en" sz="1200" dirty="0">
                <a:solidFill>
                  <a:srgbClr val="000000"/>
                </a:solidFill>
              </a:rPr>
              <a:t>Subcortical regions</a:t>
            </a:r>
          </a:p>
          <a:p>
            <a:pPr marL="914400" lvl="1" indent="-228600" rtl="0">
              <a:spcBef>
                <a:spcPts val="0"/>
              </a:spcBef>
              <a:buClr>
                <a:srgbClr val="000000"/>
              </a:buClr>
            </a:pPr>
            <a:r>
              <a:rPr lang="en" sz="1200" dirty="0">
                <a:solidFill>
                  <a:srgbClr val="000000"/>
                </a:solidFill>
              </a:rPr>
              <a:t>Visual Network</a:t>
            </a:r>
          </a:p>
        </p:txBody>
      </p:sp>
      <p:pic>
        <p:nvPicPr>
          <p:cNvPr id="228" name="Shape 228"/>
          <p:cNvPicPr preferRelativeResize="0"/>
          <p:nvPr/>
        </p:nvPicPr>
        <p:blipFill>
          <a:blip r:embed="rId3">
            <a:alphaModFix/>
          </a:blip>
          <a:stretch>
            <a:fillRect/>
          </a:stretch>
        </p:blipFill>
        <p:spPr>
          <a:xfrm>
            <a:off x="4109525" y="1129650"/>
            <a:ext cx="1914525" cy="1704975"/>
          </a:xfrm>
          <a:prstGeom prst="rect">
            <a:avLst/>
          </a:prstGeom>
          <a:noFill/>
          <a:ln>
            <a:noFill/>
          </a:ln>
        </p:spPr>
      </p:pic>
      <p:grpSp>
        <p:nvGrpSpPr>
          <p:cNvPr id="229" name="Shape 229"/>
          <p:cNvGrpSpPr/>
          <p:nvPr/>
        </p:nvGrpSpPr>
        <p:grpSpPr>
          <a:xfrm>
            <a:off x="6311275" y="1567537"/>
            <a:ext cx="2438400" cy="499801"/>
            <a:chOff x="6238950" y="1567537"/>
            <a:chExt cx="2438400" cy="499801"/>
          </a:xfrm>
        </p:grpSpPr>
        <p:pic>
          <p:nvPicPr>
            <p:cNvPr id="230" name="Shape 230"/>
            <p:cNvPicPr preferRelativeResize="0"/>
            <p:nvPr/>
          </p:nvPicPr>
          <p:blipFill rotWithShape="1">
            <a:blip r:embed="rId4">
              <a:alphaModFix/>
            </a:blip>
            <a:srcRect l="56454" t="8899" r="11411" b="55544"/>
            <a:stretch/>
          </p:blipFill>
          <p:spPr>
            <a:xfrm>
              <a:off x="6238950" y="1567537"/>
              <a:ext cx="2438399" cy="499801"/>
            </a:xfrm>
            <a:prstGeom prst="rect">
              <a:avLst/>
            </a:prstGeom>
            <a:noFill/>
            <a:ln>
              <a:noFill/>
            </a:ln>
          </p:spPr>
        </p:pic>
        <p:cxnSp>
          <p:nvCxnSpPr>
            <p:cNvPr id="231" name="Shape 231"/>
            <p:cNvCxnSpPr>
              <a:stCxn id="230" idx="1"/>
              <a:endCxn id="230" idx="3"/>
            </p:cNvCxnSpPr>
            <p:nvPr/>
          </p:nvCxnSpPr>
          <p:spPr>
            <a:xfrm>
              <a:off x="6238950" y="1817438"/>
              <a:ext cx="2438400" cy="0"/>
            </a:xfrm>
            <a:prstGeom prst="straightConnector1">
              <a:avLst/>
            </a:prstGeom>
            <a:noFill/>
            <a:ln w="9525" cap="flat" cmpd="sng">
              <a:solidFill>
                <a:srgbClr val="000000"/>
              </a:solidFill>
              <a:prstDash val="solid"/>
              <a:round/>
              <a:headEnd type="none" w="lg" len="lg"/>
              <a:tailEnd type="triangle" w="lg" len="lg"/>
            </a:ln>
          </p:spPr>
        </p:cxnSp>
      </p:grpSp>
      <p:pic>
        <p:nvPicPr>
          <p:cNvPr id="232" name="Shape 232"/>
          <p:cNvPicPr preferRelativeResize="0"/>
          <p:nvPr/>
        </p:nvPicPr>
        <p:blipFill rotWithShape="1">
          <a:blip r:embed="rId5">
            <a:alphaModFix/>
          </a:blip>
          <a:srcRect t="21392" b="27731"/>
          <a:stretch/>
        </p:blipFill>
        <p:spPr>
          <a:xfrm rot="10800000">
            <a:off x="6122900" y="3259349"/>
            <a:ext cx="2815150" cy="1200250"/>
          </a:xfrm>
          <a:prstGeom prst="rect">
            <a:avLst/>
          </a:prstGeom>
          <a:noFill/>
          <a:ln>
            <a:noFill/>
          </a:ln>
        </p:spPr>
      </p:pic>
      <p:cxnSp>
        <p:nvCxnSpPr>
          <p:cNvPr id="233" name="Shape 233"/>
          <p:cNvCxnSpPr>
            <a:endCxn id="230" idx="1"/>
          </p:cNvCxnSpPr>
          <p:nvPr/>
        </p:nvCxnSpPr>
        <p:spPr>
          <a:xfrm rot="10800000" flipH="1">
            <a:off x="5775775" y="1817438"/>
            <a:ext cx="535500" cy="21600"/>
          </a:xfrm>
          <a:prstGeom prst="straightConnector1">
            <a:avLst/>
          </a:prstGeom>
          <a:noFill/>
          <a:ln w="9525" cap="flat" cmpd="sng">
            <a:solidFill>
              <a:srgbClr val="000000"/>
            </a:solidFill>
            <a:prstDash val="solid"/>
            <a:round/>
            <a:headEnd type="none" w="lg" len="lg"/>
            <a:tailEnd type="triangle" w="lg" len="lg"/>
          </a:ln>
        </p:spPr>
      </p:cxnSp>
      <p:sp>
        <p:nvSpPr>
          <p:cNvPr id="234" name="Shape 234"/>
          <p:cNvSpPr txBox="1"/>
          <p:nvPr/>
        </p:nvSpPr>
        <p:spPr>
          <a:xfrm>
            <a:off x="6089125" y="1245875"/>
            <a:ext cx="2882700" cy="444300"/>
          </a:xfrm>
          <a:prstGeom prst="rect">
            <a:avLst/>
          </a:prstGeom>
          <a:noFill/>
          <a:ln>
            <a:noFill/>
          </a:ln>
        </p:spPr>
        <p:txBody>
          <a:bodyPr lIns="91425" tIns="91425" rIns="91425" bIns="91425" anchor="t" anchorCtr="0">
            <a:noAutofit/>
          </a:bodyPr>
          <a:lstStyle/>
          <a:p>
            <a:pPr lvl="0" algn="ctr" rtl="0">
              <a:spcBef>
                <a:spcPts val="0"/>
              </a:spcBef>
              <a:buNone/>
            </a:pPr>
            <a:r>
              <a:rPr lang="en" sz="1100" b="1"/>
              <a:t>Extract Signal from V1</a:t>
            </a:r>
          </a:p>
        </p:txBody>
      </p:sp>
      <p:sp>
        <p:nvSpPr>
          <p:cNvPr id="235" name="Shape 235"/>
          <p:cNvSpPr txBox="1"/>
          <p:nvPr/>
        </p:nvSpPr>
        <p:spPr>
          <a:xfrm>
            <a:off x="6089125" y="2927875"/>
            <a:ext cx="2882700" cy="444300"/>
          </a:xfrm>
          <a:prstGeom prst="rect">
            <a:avLst/>
          </a:prstGeom>
          <a:noFill/>
          <a:ln>
            <a:noFill/>
          </a:ln>
        </p:spPr>
        <p:txBody>
          <a:bodyPr lIns="91425" tIns="91425" rIns="91425" bIns="91425" anchor="t" anchorCtr="0">
            <a:noAutofit/>
          </a:bodyPr>
          <a:lstStyle/>
          <a:p>
            <a:pPr lvl="0" algn="ctr" rtl="0">
              <a:spcBef>
                <a:spcPts val="0"/>
              </a:spcBef>
              <a:buNone/>
            </a:pPr>
            <a:r>
              <a:rPr lang="en" sz="1100" b="1"/>
              <a:t>Decompose V1 Signal</a:t>
            </a:r>
          </a:p>
        </p:txBody>
      </p:sp>
      <p:pic>
        <p:nvPicPr>
          <p:cNvPr id="236" name="Shape 236"/>
          <p:cNvPicPr preferRelativeResize="0"/>
          <p:nvPr/>
        </p:nvPicPr>
        <p:blipFill>
          <a:blip r:embed="rId6">
            <a:alphaModFix/>
          </a:blip>
          <a:stretch>
            <a:fillRect/>
          </a:stretch>
        </p:blipFill>
        <p:spPr>
          <a:xfrm>
            <a:off x="4373750" y="3781625"/>
            <a:ext cx="685800" cy="628650"/>
          </a:xfrm>
          <a:prstGeom prst="rect">
            <a:avLst/>
          </a:prstGeom>
          <a:noFill/>
          <a:ln>
            <a:noFill/>
          </a:ln>
        </p:spPr>
      </p:pic>
      <p:pic>
        <p:nvPicPr>
          <p:cNvPr id="237" name="Shape 237"/>
          <p:cNvPicPr preferRelativeResize="0"/>
          <p:nvPr/>
        </p:nvPicPr>
        <p:blipFill>
          <a:blip r:embed="rId7">
            <a:alphaModFix/>
          </a:blip>
          <a:stretch>
            <a:fillRect/>
          </a:stretch>
        </p:blipFill>
        <p:spPr>
          <a:xfrm>
            <a:off x="4397562" y="3259350"/>
            <a:ext cx="638175" cy="590550"/>
          </a:xfrm>
          <a:prstGeom prst="rect">
            <a:avLst/>
          </a:prstGeom>
          <a:noFill/>
          <a:ln>
            <a:noFill/>
          </a:ln>
        </p:spPr>
      </p:pic>
      <p:cxnSp>
        <p:nvCxnSpPr>
          <p:cNvPr id="238" name="Shape 238"/>
          <p:cNvCxnSpPr>
            <a:endCxn id="235" idx="0"/>
          </p:cNvCxnSpPr>
          <p:nvPr/>
        </p:nvCxnSpPr>
        <p:spPr>
          <a:xfrm>
            <a:off x="7530475" y="2067475"/>
            <a:ext cx="0" cy="860400"/>
          </a:xfrm>
          <a:prstGeom prst="straightConnector1">
            <a:avLst/>
          </a:prstGeom>
          <a:noFill/>
          <a:ln w="9525" cap="flat" cmpd="sng">
            <a:solidFill>
              <a:srgbClr val="000000"/>
            </a:solidFill>
            <a:prstDash val="solid"/>
            <a:round/>
            <a:headEnd type="none" w="lg" len="lg"/>
            <a:tailEnd type="triangle" w="lg" len="lg"/>
          </a:ln>
        </p:spPr>
      </p:cxnSp>
      <p:sp>
        <p:nvSpPr>
          <p:cNvPr id="239" name="Shape 239"/>
          <p:cNvSpPr txBox="1"/>
          <p:nvPr/>
        </p:nvSpPr>
        <p:spPr>
          <a:xfrm>
            <a:off x="5138225" y="3340475"/>
            <a:ext cx="906000" cy="1038000"/>
          </a:xfrm>
          <a:prstGeom prst="rect">
            <a:avLst/>
          </a:prstGeom>
          <a:noFill/>
          <a:ln>
            <a:noFill/>
          </a:ln>
        </p:spPr>
        <p:txBody>
          <a:bodyPr lIns="91425" tIns="91425" rIns="91425" bIns="91425" anchor="t" anchorCtr="0">
            <a:noAutofit/>
          </a:bodyPr>
          <a:lstStyle/>
          <a:p>
            <a:pPr lvl="0" algn="ctr" rtl="0">
              <a:spcBef>
                <a:spcPts val="0"/>
              </a:spcBef>
              <a:buNone/>
            </a:pPr>
            <a:r>
              <a:rPr lang="en" sz="1100" b="1"/>
              <a:t>Relate V1 Signal to Signal in Other Regions</a:t>
            </a:r>
          </a:p>
        </p:txBody>
      </p:sp>
      <p:pic>
        <p:nvPicPr>
          <p:cNvPr id="240" name="Shape 240"/>
          <p:cNvPicPr preferRelativeResize="0"/>
          <p:nvPr/>
        </p:nvPicPr>
        <p:blipFill>
          <a:blip r:embed="rId8">
            <a:alphaModFix/>
          </a:blip>
          <a:stretch>
            <a:fillRect/>
          </a:stretch>
        </p:blipFill>
        <p:spPr>
          <a:xfrm rot="6171960">
            <a:off x="5445411" y="3770460"/>
            <a:ext cx="499376" cy="1656081"/>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297500" y="393750"/>
            <a:ext cx="7038900" cy="914100"/>
          </a:xfrm>
          <a:prstGeom prst="rect">
            <a:avLst/>
          </a:prstGeom>
        </p:spPr>
        <p:txBody>
          <a:bodyPr lIns="91425" tIns="91425" rIns="91425" bIns="91425" anchor="t" anchorCtr="0">
            <a:noAutofit/>
          </a:bodyPr>
          <a:lstStyle/>
          <a:p>
            <a:pPr lvl="0" rtl="0">
              <a:spcBef>
                <a:spcPts val="0"/>
              </a:spcBef>
              <a:buNone/>
            </a:pPr>
            <a:r>
              <a:rPr lang="en">
                <a:solidFill>
                  <a:srgbClr val="000000"/>
                </a:solidFill>
              </a:rPr>
              <a:t>Decomposing V1 Signal</a:t>
            </a:r>
          </a:p>
        </p:txBody>
      </p:sp>
      <p:pic>
        <p:nvPicPr>
          <p:cNvPr id="253" name="Shape 253"/>
          <p:cNvPicPr preferRelativeResize="0"/>
          <p:nvPr/>
        </p:nvPicPr>
        <p:blipFill>
          <a:blip r:embed="rId3">
            <a:alphaModFix/>
          </a:blip>
          <a:stretch>
            <a:fillRect/>
          </a:stretch>
        </p:blipFill>
        <p:spPr>
          <a:xfrm>
            <a:off x="4109525" y="1129650"/>
            <a:ext cx="1914525" cy="1704975"/>
          </a:xfrm>
          <a:prstGeom prst="rect">
            <a:avLst/>
          </a:prstGeom>
          <a:noFill/>
          <a:ln>
            <a:noFill/>
          </a:ln>
        </p:spPr>
      </p:pic>
      <p:sp>
        <p:nvSpPr>
          <p:cNvPr id="254" name="Shape 254"/>
          <p:cNvSpPr txBox="1">
            <a:spLocks noGrp="1"/>
          </p:cNvSpPr>
          <p:nvPr>
            <p:ph type="body" idx="1"/>
          </p:nvPr>
        </p:nvSpPr>
        <p:spPr>
          <a:xfrm>
            <a:off x="1497600" y="1183875"/>
            <a:ext cx="2324700" cy="3326700"/>
          </a:xfrm>
          <a:prstGeom prst="rect">
            <a:avLst/>
          </a:prstGeom>
        </p:spPr>
        <p:txBody>
          <a:bodyPr lIns="91425" tIns="91425" rIns="91425" bIns="91425" anchor="t" anchorCtr="0">
            <a:noAutofit/>
          </a:bodyPr>
          <a:lstStyle/>
          <a:p>
            <a:pPr lvl="0">
              <a:spcBef>
                <a:spcPts val="0"/>
              </a:spcBef>
              <a:buNone/>
            </a:pPr>
            <a:r>
              <a:rPr lang="en">
                <a:solidFill>
                  <a:schemeClr val="accent1"/>
                </a:solidFill>
              </a:rPr>
              <a:t>Project Goal: What are the </a:t>
            </a:r>
            <a:r>
              <a:rPr lang="en" b="1">
                <a:solidFill>
                  <a:schemeClr val="accent1"/>
                </a:solidFill>
              </a:rPr>
              <a:t>resting state</a:t>
            </a:r>
            <a:r>
              <a:rPr lang="en">
                <a:solidFill>
                  <a:schemeClr val="accent1"/>
                </a:solidFill>
              </a:rPr>
              <a:t> dynamics of the </a:t>
            </a:r>
            <a:r>
              <a:rPr lang="en" b="1">
                <a:solidFill>
                  <a:schemeClr val="accent1"/>
                </a:solidFill>
              </a:rPr>
              <a:t>primary visual cortex (V1)</a:t>
            </a:r>
            <a:r>
              <a:rPr lang="en">
                <a:solidFill>
                  <a:schemeClr val="accent1"/>
                </a:solidFill>
              </a:rPr>
              <a:t> in the </a:t>
            </a:r>
            <a:r>
              <a:rPr lang="en" b="1">
                <a:solidFill>
                  <a:schemeClr val="accent1"/>
                </a:solidFill>
              </a:rPr>
              <a:t>congenitally blind?</a:t>
            </a:r>
          </a:p>
          <a:p>
            <a:pPr lvl="0" rtl="0">
              <a:spcBef>
                <a:spcPts val="0"/>
              </a:spcBef>
              <a:buNone/>
            </a:pPr>
            <a:r>
              <a:rPr lang="en" b="1">
                <a:solidFill>
                  <a:schemeClr val="lt2"/>
                </a:solidFill>
              </a:rPr>
              <a:t>→ “Variance of fluctuations of primary visual cortex is explained by signal in ....”</a:t>
            </a:r>
          </a:p>
        </p:txBody>
      </p:sp>
      <p:pic>
        <p:nvPicPr>
          <p:cNvPr id="255" name="Shape 255"/>
          <p:cNvPicPr preferRelativeResize="0"/>
          <p:nvPr/>
        </p:nvPicPr>
        <p:blipFill>
          <a:blip r:embed="rId4">
            <a:alphaModFix/>
          </a:blip>
          <a:stretch>
            <a:fillRect/>
          </a:stretch>
        </p:blipFill>
        <p:spPr>
          <a:xfrm>
            <a:off x="6507575" y="1956637"/>
            <a:ext cx="997202" cy="914100"/>
          </a:xfrm>
          <a:prstGeom prst="rect">
            <a:avLst/>
          </a:prstGeom>
          <a:noFill/>
          <a:ln>
            <a:noFill/>
          </a:ln>
        </p:spPr>
      </p:pic>
      <p:pic>
        <p:nvPicPr>
          <p:cNvPr id="256" name="Shape 256"/>
          <p:cNvPicPr preferRelativeResize="0"/>
          <p:nvPr/>
        </p:nvPicPr>
        <p:blipFill>
          <a:blip r:embed="rId5">
            <a:alphaModFix/>
          </a:blip>
          <a:stretch>
            <a:fillRect/>
          </a:stretch>
        </p:blipFill>
        <p:spPr>
          <a:xfrm>
            <a:off x="5249575" y="2967975"/>
            <a:ext cx="929074" cy="859749"/>
          </a:xfrm>
          <a:prstGeom prst="rect">
            <a:avLst/>
          </a:prstGeom>
          <a:noFill/>
          <a:ln>
            <a:noFill/>
          </a:ln>
        </p:spPr>
      </p:pic>
      <p:pic>
        <p:nvPicPr>
          <p:cNvPr id="257" name="Shape 257"/>
          <p:cNvPicPr preferRelativeResize="0"/>
          <p:nvPr/>
        </p:nvPicPr>
        <p:blipFill>
          <a:blip r:embed="rId6">
            <a:alphaModFix/>
          </a:blip>
          <a:stretch>
            <a:fillRect/>
          </a:stretch>
        </p:blipFill>
        <p:spPr>
          <a:xfrm>
            <a:off x="6754700" y="3576425"/>
            <a:ext cx="676275" cy="571500"/>
          </a:xfrm>
          <a:prstGeom prst="rect">
            <a:avLst/>
          </a:prstGeom>
          <a:noFill/>
          <a:ln>
            <a:noFill/>
          </a:ln>
        </p:spPr>
      </p:pic>
      <p:pic>
        <p:nvPicPr>
          <p:cNvPr id="258" name="Shape 258"/>
          <p:cNvPicPr preferRelativeResize="0"/>
          <p:nvPr/>
        </p:nvPicPr>
        <p:blipFill>
          <a:blip r:embed="rId7">
            <a:alphaModFix/>
          </a:blip>
          <a:stretch>
            <a:fillRect/>
          </a:stretch>
        </p:blipFill>
        <p:spPr>
          <a:xfrm>
            <a:off x="5389462" y="4251250"/>
            <a:ext cx="581025" cy="457200"/>
          </a:xfrm>
          <a:prstGeom prst="rect">
            <a:avLst/>
          </a:prstGeom>
          <a:noFill/>
          <a:ln>
            <a:noFill/>
          </a:ln>
        </p:spPr>
      </p:pic>
      <p:pic>
        <p:nvPicPr>
          <p:cNvPr id="259" name="Shape 259"/>
          <p:cNvPicPr preferRelativeResize="0"/>
          <p:nvPr/>
        </p:nvPicPr>
        <p:blipFill>
          <a:blip r:embed="rId8">
            <a:alphaModFix/>
          </a:blip>
          <a:stretch>
            <a:fillRect/>
          </a:stretch>
        </p:blipFill>
        <p:spPr>
          <a:xfrm>
            <a:off x="8286987" y="1956637"/>
            <a:ext cx="628650" cy="466725"/>
          </a:xfrm>
          <a:prstGeom prst="rect">
            <a:avLst/>
          </a:prstGeom>
          <a:noFill/>
          <a:ln>
            <a:noFill/>
          </a:ln>
        </p:spPr>
      </p:pic>
      <p:pic>
        <p:nvPicPr>
          <p:cNvPr id="260" name="Shape 260"/>
          <p:cNvPicPr preferRelativeResize="0"/>
          <p:nvPr/>
        </p:nvPicPr>
        <p:blipFill>
          <a:blip r:embed="rId9">
            <a:alphaModFix/>
          </a:blip>
          <a:stretch>
            <a:fillRect/>
          </a:stretch>
        </p:blipFill>
        <p:spPr>
          <a:xfrm>
            <a:off x="7817500" y="2951025"/>
            <a:ext cx="676275" cy="4857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2851</Words>
  <Application>Microsoft Macintosh PowerPoint</Application>
  <PresentationFormat>On-screen Show (16:9)</PresentationFormat>
  <Paragraphs>269</Paragraphs>
  <Slides>37</Slides>
  <Notes>37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Lato</vt:lpstr>
      <vt:lpstr>Montserrat</vt:lpstr>
      <vt:lpstr>focus</vt:lpstr>
      <vt:lpstr>Theory vs. Implementation: Altered Functional Connectivity of the Blind Primary Visual Cortex</vt:lpstr>
      <vt:lpstr>The Power of Vision</vt:lpstr>
      <vt:lpstr>A Fascination with Visual Networks</vt:lpstr>
      <vt:lpstr>Visual Networks in the Blind</vt:lpstr>
      <vt:lpstr>Visual Networks in the Blind</vt:lpstr>
      <vt:lpstr>Theory: An Overview of Exploring V1</vt:lpstr>
      <vt:lpstr>Overview of Materials and Proposed Analysis</vt:lpstr>
      <vt:lpstr>Decomposing V1 Signal</vt:lpstr>
      <vt:lpstr>Decomposing V1 Signal</vt:lpstr>
      <vt:lpstr>Theory: An Overview of Preprocessing</vt:lpstr>
      <vt:lpstr>What is preprocessing?</vt:lpstr>
      <vt:lpstr>The Role of Preprocessing</vt:lpstr>
      <vt:lpstr>What do we have? Structural &amp; Functional Scans</vt:lpstr>
      <vt:lpstr>The Need for Preprocessing: Different People, Different Brains</vt:lpstr>
      <vt:lpstr>The Need for Preprocessing: Different People, Different Brains</vt:lpstr>
      <vt:lpstr>The Need for Preprocessing: Scan Correction</vt:lpstr>
      <vt:lpstr>The Need for Preprocessing: Scan Correction</vt:lpstr>
      <vt:lpstr>The Need for Preprocessing: Beyond Brain Activity</vt:lpstr>
      <vt:lpstr>The Need for Preprocessing: Beyond Brain Activity</vt:lpstr>
      <vt:lpstr>Implementation: Preprocessing in Full</vt:lpstr>
      <vt:lpstr>Equipment</vt:lpstr>
      <vt:lpstr>Preprocessing Pipeline: Anatomical and Functional 3D Construction</vt:lpstr>
      <vt:lpstr>Preprocessing Pipeline: Anatomical Brain Stripping</vt:lpstr>
      <vt:lpstr>Preprocessing Pipeline: Anatomical Segmentation</vt:lpstr>
      <vt:lpstr>Preprocessing Pipeline: Anatomical Segmentation - Manual Correction*</vt:lpstr>
      <vt:lpstr>Preprocessing Pipeline: Functional to Anatomical Coregistration</vt:lpstr>
      <vt:lpstr>Preprocessing Pipeline: Functional to Anatomical Coregistration</vt:lpstr>
      <vt:lpstr>Slice Time Correction</vt:lpstr>
      <vt:lpstr>High and Low Pass Filtering</vt:lpstr>
      <vt:lpstr>Motion Correction</vt:lpstr>
      <vt:lpstr>Nuisance Variable Regression</vt:lpstr>
      <vt:lpstr>The Finale: Preprocessing for Time Course Extraction</vt:lpstr>
      <vt:lpstr>Theory + Implementation:  Beyond Preprocessing</vt:lpstr>
      <vt:lpstr>Where Am I Now?</vt:lpstr>
      <vt:lpstr>Sneak Peek of Functional Connectivity:  Visual Network</vt:lpstr>
      <vt:lpstr>Where Am I Going?</vt:lpstr>
      <vt:lpstr>Conclusions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vs. Implementation: Altered Functional Connectivity of the Blind Primary Visual Cortex</dc:title>
  <cp:lastModifiedBy>Huang, Jessica</cp:lastModifiedBy>
  <cp:revision>5</cp:revision>
  <dcterms:modified xsi:type="dcterms:W3CDTF">2017-08-07T17:47:51Z</dcterms:modified>
</cp:coreProperties>
</file>